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257" r:id="rId3"/>
    <p:sldId id="265" r:id="rId4"/>
    <p:sldId id="261" r:id="rId5"/>
  </p:sldIdLst>
  <p:sldSz cx="9144000" cy="5143500" type="screen16x9"/>
  <p:notesSz cx="6797675" cy="99266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6FF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ไม่มีลักษณะ, เส้นตาราง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576" autoAdjust="0"/>
  </p:normalViewPr>
  <p:slideViewPr>
    <p:cSldViewPr>
      <p:cViewPr>
        <p:scale>
          <a:sx n="90" d="100"/>
          <a:sy n="90" d="100"/>
        </p:scale>
        <p:origin x="-816" y="-15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553" cy="496332"/>
          </a:xfrm>
          <a:prstGeom prst="rect">
            <a:avLst/>
          </a:prstGeom>
        </p:spPr>
        <p:txBody>
          <a:bodyPr vert="horz" lIns="91614" tIns="45807" rIns="91614" bIns="45807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50532" y="0"/>
            <a:ext cx="2945553" cy="496332"/>
          </a:xfrm>
          <a:prstGeom prst="rect">
            <a:avLst/>
          </a:prstGeom>
        </p:spPr>
        <p:txBody>
          <a:bodyPr vert="horz" lIns="91614" tIns="45807" rIns="91614" bIns="45807" rtlCol="0"/>
          <a:lstStyle>
            <a:lvl1pPr algn="r">
              <a:defRPr sz="1200"/>
            </a:lvl1pPr>
          </a:lstStyle>
          <a:p>
            <a:fld id="{4188272E-F02A-4646-8951-6D36B2F529B3}" type="datetimeFigureOut">
              <a:rPr lang="th-TH" smtClean="0"/>
              <a:pPr/>
              <a:t>03/06/59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428716"/>
            <a:ext cx="2945553" cy="496332"/>
          </a:xfrm>
          <a:prstGeom prst="rect">
            <a:avLst/>
          </a:prstGeom>
        </p:spPr>
        <p:txBody>
          <a:bodyPr vert="horz" lIns="91614" tIns="45807" rIns="91614" bIns="45807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50532" y="9428716"/>
            <a:ext cx="2945553" cy="496332"/>
          </a:xfrm>
          <a:prstGeom prst="rect">
            <a:avLst/>
          </a:prstGeom>
        </p:spPr>
        <p:txBody>
          <a:bodyPr vert="horz" lIns="91614" tIns="45807" rIns="91614" bIns="45807" rtlCol="0" anchor="b"/>
          <a:lstStyle>
            <a:lvl1pPr algn="r">
              <a:defRPr sz="1200"/>
            </a:lvl1pPr>
          </a:lstStyle>
          <a:p>
            <a:fld id="{F60ED04C-659C-4A31-8488-0E4EA4D3D998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553" cy="496332"/>
          </a:xfrm>
          <a:prstGeom prst="rect">
            <a:avLst/>
          </a:prstGeom>
        </p:spPr>
        <p:txBody>
          <a:bodyPr vert="horz" lIns="91614" tIns="45807" rIns="91614" bIns="45807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850532" y="0"/>
            <a:ext cx="2945553" cy="496332"/>
          </a:xfrm>
          <a:prstGeom prst="rect">
            <a:avLst/>
          </a:prstGeom>
        </p:spPr>
        <p:txBody>
          <a:bodyPr vert="horz" lIns="91614" tIns="45807" rIns="91614" bIns="45807" rtlCol="0"/>
          <a:lstStyle>
            <a:lvl1pPr algn="r">
              <a:defRPr sz="1200"/>
            </a:lvl1pPr>
          </a:lstStyle>
          <a:p>
            <a:fld id="{998EB911-E1B5-4CB3-BD55-F9FC0107F897}" type="datetimeFigureOut">
              <a:rPr lang="th-TH" smtClean="0"/>
              <a:pPr/>
              <a:t>03/06/59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614" tIns="45807" rIns="91614" bIns="45807" rtlCol="0" anchor="ctr"/>
          <a:lstStyle/>
          <a:p>
            <a:endParaRPr lang="th-TH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79132" y="4715153"/>
            <a:ext cx="5439412" cy="4466987"/>
          </a:xfrm>
          <a:prstGeom prst="rect">
            <a:avLst/>
          </a:prstGeom>
        </p:spPr>
        <p:txBody>
          <a:bodyPr vert="horz" lIns="91614" tIns="45807" rIns="91614" bIns="45807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428716"/>
            <a:ext cx="2945553" cy="496332"/>
          </a:xfrm>
          <a:prstGeom prst="rect">
            <a:avLst/>
          </a:prstGeom>
        </p:spPr>
        <p:txBody>
          <a:bodyPr vert="horz" lIns="91614" tIns="45807" rIns="91614" bIns="45807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50532" y="9428716"/>
            <a:ext cx="2945553" cy="496332"/>
          </a:xfrm>
          <a:prstGeom prst="rect">
            <a:avLst/>
          </a:prstGeom>
        </p:spPr>
        <p:txBody>
          <a:bodyPr vert="horz" lIns="91614" tIns="45807" rIns="91614" bIns="45807" rtlCol="0" anchor="b"/>
          <a:lstStyle>
            <a:lvl1pPr algn="r">
              <a:defRPr sz="1200"/>
            </a:lvl1pPr>
          </a:lstStyle>
          <a:p>
            <a:fld id="{1D0CFDBD-46B0-40D8-9958-1978B709EFCE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0CFDBD-46B0-40D8-9958-1978B709EFCE}" type="slidenum">
              <a:rPr lang="th-TH" smtClean="0"/>
              <a:pPr/>
              <a:t>4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03/06/59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03/06/59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03/06/59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03/06/59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03/06/59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03/06/59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03/06/59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03/06/59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03/06/59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03/06/59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03/06/59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5F293D-20BF-487A-BFA7-792ABC73B8A5}" type="datetimeFigureOut">
              <a:rPr lang="th-TH" smtClean="0"/>
              <a:pPr/>
              <a:t>03/06/59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619672" y="195486"/>
            <a:ext cx="6048672" cy="432048"/>
          </a:xfrm>
        </p:spPr>
        <p:txBody>
          <a:bodyPr>
            <a:noAutofit/>
          </a:bodyPr>
          <a:lstStyle/>
          <a:p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ตัวชี้วัดเป้าหมายหลักกระทรวงสาธารณสุข</a:t>
            </a:r>
            <a:endParaRPr lang="th-TH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/>
        </p:nvGraphicFramePr>
        <p:xfrm>
          <a:off x="323528" y="843558"/>
          <a:ext cx="8424936" cy="39326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06234"/>
                <a:gridCol w="6318702"/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เป้าหมายหลัก</a:t>
                      </a:r>
                    </a:p>
                    <a:p>
                      <a:pPr algn="ctr"/>
                      <a:r>
                        <a:rPr lang="th-TH" sz="1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กระทรวงสาธารณสุข</a:t>
                      </a:r>
                      <a:endParaRPr lang="th-TH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34290" marB="3429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ตัวชี้วัด</a:t>
                      </a:r>
                      <a:endParaRPr lang="th-TH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34290" marB="34290" anchor="ctr">
                    <a:solidFill>
                      <a:srgbClr val="FFC000"/>
                    </a:solidFill>
                  </a:tcPr>
                </a:tc>
              </a:tr>
              <a:tr h="800844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ประชาชนสุขภาพดี</a:t>
                      </a:r>
                      <a:endParaRPr lang="th-TH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266700" indent="-266700">
                        <a:buAutoNum type="arabicPeriod"/>
                      </a:pPr>
                      <a:r>
                        <a:rPr lang="th-TH" sz="1600" b="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อายุคาดเฉลี่ยเมื่อแรกเกิด (</a:t>
                      </a:r>
                      <a:r>
                        <a:rPr lang="en-US" sz="1600" b="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Life Expectancy : LE) </a:t>
                      </a:r>
                      <a:r>
                        <a:rPr lang="th-TH" sz="16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ไม่น้อยกว่า </a:t>
                      </a:r>
                      <a:r>
                        <a:rPr lang="en-US" sz="16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80 </a:t>
                      </a:r>
                      <a:r>
                        <a:rPr lang="th-TH" sz="16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ปี </a:t>
                      </a:r>
                    </a:p>
                    <a:p>
                      <a:pPr marL="266700" indent="-266700">
                        <a:buAutoNum type="arabicPeriod"/>
                      </a:pPr>
                      <a:r>
                        <a:rPr lang="th-TH" sz="1600" b="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อายุคาดเฉลี่ยของการมีสุขภาพดี (</a:t>
                      </a:r>
                      <a:r>
                        <a:rPr lang="en-US" sz="1600" b="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Health-Adjusted Life Expectancy : HALE) </a:t>
                      </a:r>
                      <a:r>
                        <a:rPr lang="th-TH" sz="16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ไม่น้อยกว่า </a:t>
                      </a:r>
                      <a:r>
                        <a:rPr lang="en-US" sz="16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72 </a:t>
                      </a:r>
                      <a:r>
                        <a:rPr lang="th-TH" sz="16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ปี</a:t>
                      </a:r>
                      <a:endParaRPr lang="th-TH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34290" marB="34290"/>
                </a:tc>
              </a:tr>
              <a:tr h="278130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เจ้าหน้าที่มีความสุข</a:t>
                      </a:r>
                      <a:endParaRPr lang="th-TH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266700" indent="-266700">
                        <a:buAutoNum type="arabicPeriod"/>
                      </a:pPr>
                      <a:r>
                        <a:rPr lang="th-TH" sz="16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ดัชนีความสุขด้วยตนเองของคนทำงานในองค์กร</a:t>
                      </a:r>
                      <a:r>
                        <a:rPr lang="th-TH" sz="1600" b="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(</a:t>
                      </a:r>
                      <a:r>
                        <a:rPr lang="en-US" sz="1600" b="0" baseline="0" dirty="0" err="1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Happinometer</a:t>
                      </a:r>
                      <a:r>
                        <a:rPr lang="en-US" sz="1600" b="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 </a:t>
                      </a:r>
                      <a:r>
                        <a:rPr lang="th-TH" sz="1600" b="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คะแนนเฉลี่ยระดับความสุข </a:t>
                      </a:r>
                      <a:r>
                        <a:rPr lang="th-TH" sz="16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มากกว่าหรือเท่ากับ </a:t>
                      </a:r>
                      <a:r>
                        <a:rPr lang="en-US" sz="16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50 </a:t>
                      </a:r>
                      <a:endParaRPr lang="th-TH" sz="1600" b="1" baseline="0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266700" indent="-266700">
                        <a:buAutoNum type="arabicPeriod"/>
                        <a:tabLst>
                          <a:tab pos="266700" algn="l"/>
                        </a:tabLst>
                      </a:pPr>
                      <a:r>
                        <a:rPr lang="th-TH" sz="1600" b="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ดัชนีสุขภาวะองค์กร (</a:t>
                      </a:r>
                      <a:r>
                        <a:rPr lang="en-US" sz="1600" b="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Happy Workplace Index</a:t>
                      </a:r>
                      <a:r>
                        <a:rPr lang="th-TH" sz="1600" b="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 คะแนนเฉลี่ยสุขภาวะในองค์กร</a:t>
                      </a:r>
                      <a:r>
                        <a:rPr lang="th-TH" sz="16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มากกว่าหรือเท่ากับ </a:t>
                      </a:r>
                      <a:r>
                        <a:rPr lang="en-US" sz="16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57</a:t>
                      </a:r>
                      <a:endParaRPr lang="th-TH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34290" marB="34290"/>
                </a:tc>
              </a:tr>
              <a:tr h="278130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ระบบสุขภาพยั่งยืน</a:t>
                      </a:r>
                      <a:endParaRPr lang="th-TH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th-TH" sz="16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ร้อยละของรายจ่ายด้านสุขภาพต่อผลิตภัณฑ์มวลรวมในประเทศ</a:t>
                      </a:r>
                      <a:r>
                        <a:rPr lang="th-TH" sz="1600" b="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600" b="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</a:t>
                      </a:r>
                      <a:r>
                        <a:rPr lang="th-TH" sz="16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ไม่มากกว่าร้อยละ </a:t>
                      </a:r>
                      <a:r>
                        <a:rPr lang="en-US" sz="16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th-TH" sz="1600" b="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ของหน่วยงานในสังกัดกระทรวงสาธารณสุขผ่านเกณฑ์ประเมินระดับคุณธรรมและความโปร่งใสในการดำเนินงานของหน่วยงาน (</a:t>
                      </a:r>
                      <a:r>
                        <a:rPr lang="en-US" sz="1600" b="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Integrity and Transparency Assessment : EBIT</a:t>
                      </a:r>
                      <a:r>
                        <a:rPr lang="th-TH" sz="1600" b="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                     </a:t>
                      </a:r>
                      <a:r>
                        <a:rPr lang="th-TH" sz="16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ไม่น้อยกว่าร้อยละ </a:t>
                      </a:r>
                      <a:r>
                        <a:rPr lang="en-US" sz="16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95</a:t>
                      </a:r>
                      <a:endParaRPr lang="th-TH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34290" marB="3429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สี่เหลี่ยมผืนผ้า 16"/>
          <p:cNvSpPr/>
          <p:nvPr/>
        </p:nvSpPr>
        <p:spPr>
          <a:xfrm>
            <a:off x="285720" y="2714626"/>
            <a:ext cx="4143404" cy="1285884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203848" y="123478"/>
            <a:ext cx="2458616" cy="576064"/>
          </a:xfrm>
          <a:solidFill>
            <a:srgbClr val="FFFF00"/>
          </a:solidFill>
        </p:spPr>
        <p:txBody>
          <a:bodyPr anchor="t">
            <a:noAutofit/>
          </a:bodyPr>
          <a:lstStyle/>
          <a:p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ประชาชนสุขภาพดี</a:t>
            </a:r>
            <a:b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ตาย </a:t>
            </a:r>
            <a:r>
              <a:rPr lang="en-US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400,000 </a:t>
            </a:r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คน/ปี</a:t>
            </a:r>
            <a:b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th-TH" sz="2000" dirty="0"/>
          </a:p>
        </p:txBody>
      </p:sp>
      <p:cxnSp>
        <p:nvCxnSpPr>
          <p:cNvPr id="5" name="ตัวเชื่อมต่อตรง 4"/>
          <p:cNvCxnSpPr/>
          <p:nvPr/>
        </p:nvCxnSpPr>
        <p:spPr>
          <a:xfrm flipV="1">
            <a:off x="5724128" y="267494"/>
            <a:ext cx="205680" cy="13877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ตัวเชื่อมต่อตรง 5"/>
          <p:cNvCxnSpPr/>
          <p:nvPr/>
        </p:nvCxnSpPr>
        <p:spPr>
          <a:xfrm>
            <a:off x="5724128" y="411510"/>
            <a:ext cx="216024" cy="144016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940152" y="123478"/>
            <a:ext cx="29523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(A) Premature mortality -- </a:t>
            </a:r>
            <a:r>
              <a:rPr lang="th-TH" sz="1200" b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หยุดตาย</a:t>
            </a:r>
            <a:endParaRPr lang="th-TH" sz="1200" b="1" dirty="0">
              <a:solidFill>
                <a:srgbClr val="00B05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40152" y="411510"/>
            <a:ext cx="29523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(B) -- </a:t>
            </a:r>
            <a:r>
              <a:rPr lang="th-TH" sz="1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ยืดอายุ (หารือในวันที่ </a:t>
            </a:r>
            <a:r>
              <a:rPr lang="en-US" sz="1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 </a:t>
            </a:r>
            <a:r>
              <a:rPr lang="th-TH" sz="1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มิ.ย.</a:t>
            </a:r>
            <a:r>
              <a:rPr lang="en-US" sz="1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59)</a:t>
            </a:r>
            <a:endParaRPr lang="th-TH" sz="1200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75856" y="699542"/>
            <a:ext cx="23042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ตัวชี้วัดเป้าหมาย คือ </a:t>
            </a:r>
            <a:r>
              <a:rPr lang="en-US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LE  HALE</a:t>
            </a:r>
            <a:endParaRPr lang="th-TH" sz="1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ชื่อเรื่อง 1"/>
          <p:cNvSpPr txBox="1">
            <a:spLocks/>
          </p:cNvSpPr>
          <p:nvPr/>
        </p:nvSpPr>
        <p:spPr>
          <a:xfrm>
            <a:off x="1187624" y="1419622"/>
            <a:ext cx="2520280" cy="504056"/>
          </a:xfrm>
          <a:prstGeom prst="rect">
            <a:avLst/>
          </a:prstGeom>
          <a:solidFill>
            <a:srgbClr val="66FF66"/>
          </a:solidFill>
        </p:spPr>
        <p:txBody>
          <a:bodyPr vert="horz" lIns="91440" tIns="45720" rIns="91440" bIns="4572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noProof="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(A1) Injury</a:t>
            </a:r>
            <a:r>
              <a:rPr kumimoji="0" lang="th-TH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kumimoji="0" lang="th-TH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ตาย </a:t>
            </a:r>
            <a:r>
              <a:rPr lang="en-US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37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,300 </a:t>
            </a:r>
            <a:r>
              <a:rPr kumimoji="0" lang="th-TH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คน</a:t>
            </a:r>
            <a:br>
              <a:rPr kumimoji="0" lang="th-TH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kumimoji="0" lang="th-TH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ชื่อเรื่อง 1"/>
          <p:cNvSpPr txBox="1">
            <a:spLocks/>
          </p:cNvSpPr>
          <p:nvPr/>
        </p:nvSpPr>
        <p:spPr>
          <a:xfrm>
            <a:off x="5220072" y="1419622"/>
            <a:ext cx="2520280" cy="504056"/>
          </a:xfrm>
          <a:prstGeom prst="rect">
            <a:avLst/>
          </a:prstGeom>
          <a:solidFill>
            <a:srgbClr val="66FF66"/>
          </a:solidFill>
        </p:spPr>
        <p:txBody>
          <a:bodyPr vert="horz" lIns="91440" tIns="45720" rIns="91440" bIns="4572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noProof="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(A2) </a:t>
            </a:r>
            <a:r>
              <a:rPr lang="en-US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Chronic diseases</a:t>
            </a:r>
            <a:r>
              <a:rPr kumimoji="0" lang="th-TH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kumimoji="0" lang="th-TH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ตาย </a:t>
            </a:r>
            <a:r>
              <a:rPr lang="en-US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187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,000 </a:t>
            </a:r>
            <a:r>
              <a:rPr kumimoji="0" lang="th-TH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คน</a:t>
            </a:r>
            <a:br>
              <a:rPr kumimoji="0" lang="th-TH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kumimoji="0" lang="th-TH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16" name="ตัวเชื่อมต่อตรง 15"/>
          <p:cNvCxnSpPr/>
          <p:nvPr/>
        </p:nvCxnSpPr>
        <p:spPr>
          <a:xfrm>
            <a:off x="2411760" y="1203598"/>
            <a:ext cx="410445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ตัวเชื่อมต่อตรง 17"/>
          <p:cNvCxnSpPr/>
          <p:nvPr/>
        </p:nvCxnSpPr>
        <p:spPr>
          <a:xfrm>
            <a:off x="4427984" y="955675"/>
            <a:ext cx="0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ตัวเชื่อมต่อตรง 18"/>
          <p:cNvCxnSpPr/>
          <p:nvPr/>
        </p:nvCxnSpPr>
        <p:spPr>
          <a:xfrm>
            <a:off x="6516216" y="1182332"/>
            <a:ext cx="0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ตัวเชื่อมต่อตรง 19"/>
          <p:cNvCxnSpPr/>
          <p:nvPr/>
        </p:nvCxnSpPr>
        <p:spPr>
          <a:xfrm>
            <a:off x="2411760" y="1182332"/>
            <a:ext cx="0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23528" y="1995686"/>
            <a:ext cx="403244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อัตราคาดประมาณการเสียชีวิตจากอุบัติเหตุบนถนน </a:t>
            </a:r>
            <a:r>
              <a:rPr lang="en-US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:  </a:t>
            </a:r>
          </a:p>
          <a:p>
            <a:r>
              <a:rPr lang="en-US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100,000 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ประชากร </a:t>
            </a:r>
            <a:r>
              <a:rPr lang="th-TH" sz="1400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ตาย </a:t>
            </a:r>
            <a:r>
              <a:rPr lang="en-US" sz="1400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24,000 </a:t>
            </a:r>
            <a:r>
              <a:rPr lang="th-TH" sz="1400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คน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(กรมควบคุมโรค</a:t>
            </a:r>
            <a:r>
              <a:rPr lang="en-US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+</a:t>
            </a:r>
            <a:r>
              <a:rPr lang="th-TH" sz="14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สธฉ</a:t>
            </a:r>
            <a:r>
              <a:rPr lang="en-US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.+</a:t>
            </a:r>
            <a:r>
              <a:rPr lang="th-TH" sz="14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สพฉ</a:t>
            </a:r>
            <a:r>
              <a:rPr lang="en-US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.)</a:t>
            </a:r>
          </a:p>
          <a:p>
            <a:pPr>
              <a:buFontTx/>
              <a:buChar char="-"/>
            </a:pPr>
            <a:r>
              <a:rPr lang="en-US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อัตราการฆ่าตัวตายสำเร็จ </a:t>
            </a:r>
            <a:r>
              <a:rPr lang="th-TH" sz="1400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ตาย </a:t>
            </a:r>
            <a:r>
              <a:rPr lang="en-US" sz="1400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5,000 </a:t>
            </a:r>
            <a:r>
              <a:rPr lang="th-TH" sz="1400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คน</a:t>
            </a:r>
            <a:r>
              <a:rPr lang="th-TH" sz="1400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r>
              <a:rPr lang="th-TH" sz="1400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(กรมสุขภาพจิต)</a:t>
            </a:r>
          </a:p>
          <a:p>
            <a:r>
              <a:rPr lang="en-US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</a:t>
            </a:r>
            <a:r>
              <a:rPr lang="th-TH" sz="1400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อัตราการเสียชีวิตจากการถูกทำร้าย </a:t>
            </a:r>
            <a:r>
              <a:rPr lang="th-TH" sz="1400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ตาย </a:t>
            </a:r>
            <a:r>
              <a:rPr lang="en-US" sz="1400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4,000 </a:t>
            </a:r>
            <a:r>
              <a:rPr lang="th-TH" sz="1400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คน </a:t>
            </a:r>
          </a:p>
          <a:p>
            <a:r>
              <a:rPr lang="th-TH" sz="1400" i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th-TH" sz="1400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(กรมสุขภาพจิต)</a:t>
            </a:r>
          </a:p>
          <a:p>
            <a:pPr marL="180975">
              <a:buFont typeface="Wingdings" pitchFamily="2" charset="2"/>
              <a:buChar char="q"/>
            </a:pPr>
            <a:r>
              <a:rPr lang="th-TH" sz="1400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จิตเวช</a:t>
            </a:r>
          </a:p>
          <a:p>
            <a:pPr marL="180975">
              <a:buFont typeface="Wingdings" pitchFamily="2" charset="2"/>
              <a:buChar char="q"/>
            </a:pPr>
            <a:r>
              <a:rPr lang="th-TH" sz="1400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dirty="0" err="1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ยาเสพติด</a:t>
            </a:r>
            <a:r>
              <a:rPr lang="th-TH" sz="1400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</a:t>
            </a:r>
          </a:p>
          <a:p>
            <a:r>
              <a:rPr lang="en-US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อัตราการเสียชีวิตจากการจมน้ำ </a:t>
            </a:r>
            <a:r>
              <a:rPr lang="th-TH" sz="1400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ตาย </a:t>
            </a:r>
            <a:r>
              <a:rPr lang="en-US" sz="1400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4,300 </a:t>
            </a:r>
            <a:r>
              <a:rPr lang="th-TH" sz="1400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คน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(กรมควบคุมโรค)</a:t>
            </a:r>
            <a:endParaRPr lang="th-TH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716016" y="1995686"/>
            <a:ext cx="40324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หลอดเลือดสมอง </a:t>
            </a:r>
            <a:r>
              <a:rPr lang="th-TH" sz="1400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ตาย </a:t>
            </a:r>
            <a:r>
              <a:rPr lang="en-US" sz="1400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58,000 </a:t>
            </a:r>
            <a:r>
              <a:rPr lang="th-TH" sz="1400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คน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(กรมการแพทย์</a:t>
            </a:r>
            <a:r>
              <a:rPr lang="en-US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  <a:p>
            <a:pPr>
              <a:buFontTx/>
              <a:buChar char="-"/>
            </a:pPr>
            <a:r>
              <a:rPr lang="en-US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หัวใจขาดเลือด </a:t>
            </a:r>
            <a:r>
              <a:rPr lang="th-TH" sz="1400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ตาย </a:t>
            </a:r>
            <a:r>
              <a:rPr lang="en-US" sz="1400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38,000 </a:t>
            </a:r>
            <a:r>
              <a:rPr lang="th-TH" sz="1400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คน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(กรมการแพทย์)</a:t>
            </a:r>
          </a:p>
          <a:p>
            <a:pPr>
              <a:buFontTx/>
              <a:buChar char="-"/>
            </a:pP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มะเร็งตับ </a:t>
            </a:r>
            <a:r>
              <a:rPr lang="th-TH" sz="1400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ตาย </a:t>
            </a:r>
            <a:r>
              <a:rPr lang="en-US" sz="1400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26,000 </a:t>
            </a:r>
            <a:r>
              <a:rPr lang="th-TH" sz="1400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คน </a:t>
            </a:r>
          </a:p>
          <a:p>
            <a:r>
              <a:rPr lang="th-TH" sz="1400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(กรมการแพทย์)   </a:t>
            </a:r>
          </a:p>
          <a:p>
            <a:pPr>
              <a:buFontTx/>
              <a:buChar char="-"/>
            </a:pP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มะเร็งหลอดลมและปอด </a:t>
            </a:r>
            <a:r>
              <a:rPr lang="th-TH" sz="1400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ตาย </a:t>
            </a:r>
            <a:r>
              <a:rPr lang="en-US" sz="1400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16,000 </a:t>
            </a:r>
            <a:r>
              <a:rPr lang="th-TH" sz="1400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คน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(กรมการแพทย์)</a:t>
            </a:r>
          </a:p>
          <a:p>
            <a:pPr>
              <a:buFontTx/>
              <a:buChar char="-"/>
            </a:pP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เบาหวาน </a:t>
            </a:r>
            <a:r>
              <a:rPr lang="th-TH" sz="1400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ตาย </a:t>
            </a:r>
            <a:r>
              <a:rPr lang="en-US" sz="1400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29,000 </a:t>
            </a:r>
            <a:r>
              <a:rPr lang="th-TH" sz="1400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คน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(กรมควบคุมโรค)</a:t>
            </a:r>
          </a:p>
          <a:p>
            <a:pPr>
              <a:buFontTx/>
              <a:buChar char="-"/>
            </a:pP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ปอดอุดกั้นเรื้อรัง </a:t>
            </a:r>
            <a:r>
              <a:rPr lang="th-TH" sz="1400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ตาย </a:t>
            </a:r>
            <a:r>
              <a:rPr lang="en-US" sz="1400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20,000 </a:t>
            </a:r>
            <a:r>
              <a:rPr lang="th-TH" sz="1400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คน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(กรมการแพทย์)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7504" y="4731990"/>
            <a:ext cx="88569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*</a:t>
            </a:r>
            <a:r>
              <a:rPr lang="th-TH" sz="14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ให้ทำ </a:t>
            </a:r>
            <a:r>
              <a:rPr lang="en-US" sz="14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Key Action </a:t>
            </a:r>
            <a:r>
              <a:rPr lang="th-TH" sz="14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ภายใน </a:t>
            </a:r>
            <a:r>
              <a:rPr lang="en-US" sz="14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 </a:t>
            </a:r>
            <a:r>
              <a:rPr lang="th-TH" sz="14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ปี ว่าจะส่งผลให้เป้าหมายลดลงอย่างไร และหา </a:t>
            </a:r>
            <a:r>
              <a:rPr lang="en-US" sz="14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Leading Indicator </a:t>
            </a:r>
            <a:r>
              <a:rPr lang="th-TH" sz="14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ที่สัมพันธ์กับมาตรการ</a:t>
            </a:r>
            <a:endParaRPr lang="th-TH" sz="1400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205978"/>
            <a:ext cx="8784976" cy="4165972"/>
          </a:xfrm>
        </p:spPr>
        <p:txBody>
          <a:bodyPr anchor="t">
            <a:noAutofit/>
          </a:bodyPr>
          <a:lstStyle/>
          <a:p>
            <a:pPr algn="l"/>
            <a:r>
              <a:rPr lang="en-US" sz="1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Lagging Indicator </a:t>
            </a:r>
            <a:r>
              <a:rPr lang="th-TH" sz="1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br>
              <a:rPr lang="th-TH" sz="1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</a:t>
            </a:r>
            <a:r>
              <a:rPr lang="th-TH" sz="18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อัตราการฆ่าตัวตายสำเร็จไม่เกิน 6.0 ต่อประชากรแสนคน</a:t>
            </a:r>
            <a:r>
              <a:rPr lang="en-US" sz="18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8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8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8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Leading Indicator</a:t>
            </a:r>
            <a:r>
              <a:rPr lang="th-TH" sz="1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</a:t>
            </a:r>
            <a:br>
              <a:rPr lang="th-TH" sz="1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</a:t>
            </a:r>
            <a:r>
              <a:rPr lang="th-TH" sz="18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</a:t>
            </a:r>
            <a:r>
              <a:rPr lang="th-TH" sz="1800" b="1" cap="all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ร้อยละ 40 ของประชากรกลุ่มเสี่ยงได้รับบริการที่มีคุณภาพ</a:t>
            </a:r>
            <a:br>
              <a:rPr lang="th-TH" sz="1800" b="1" cap="all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800" b="1" cap="all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2. ร้อยละ</a:t>
            </a:r>
            <a:r>
              <a:rPr lang="en-US" sz="1800" b="1" cap="all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85 </a:t>
            </a:r>
            <a:r>
              <a:rPr lang="th-TH" sz="1800" b="1" cap="all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ของผู้พยายามฆ่าตัวตาย ได้รับการรักษาและติดตามดูแล	          </a:t>
            </a:r>
            <a:br>
              <a:rPr lang="th-TH" sz="1800" b="1" cap="all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800" b="1" cap="all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ตามมาตรฐาน</a:t>
            </a:r>
            <a:r>
              <a:rPr lang="en-US" sz="1800" b="1" cap="all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800" b="1" cap="all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8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8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Key Action</a:t>
            </a:r>
            <a:r>
              <a:rPr lang="th-TH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1.</a:t>
            </a:r>
            <a:r>
              <a:rPr lang="th-TH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เพิ่มการเข้าถึงบริการที่มีคุณภาพสำหรับผู้มีความเสี่ยงต่อการฆ่าตัวตาย</a:t>
            </a:r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-</a:t>
            </a:r>
            <a:r>
              <a:rPr lang="th-TH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ผป.จิตเวช สุรา และ</a:t>
            </a:r>
            <a:r>
              <a:rPr lang="th-TH" sz="1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ยาเสพติด</a:t>
            </a:r>
            <a:r>
              <a:rPr lang="th-TH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-</a:t>
            </a:r>
            <a:r>
              <a:rPr lang="th-TH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ผป.โรคเรื้อรัง </a:t>
            </a:r>
            <a:br>
              <a:rPr lang="th-TH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2.</a:t>
            </a:r>
            <a:r>
              <a:rPr lang="th-TH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การเฝ้าระวังและติดตามผู้ที่ทำร้ายตนเอง/ผู้ที่พยายามฆ่าตัวตาย </a:t>
            </a:r>
            <a:endParaRPr lang="en-US" sz="1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179512" y="267494"/>
            <a:ext cx="8507288" cy="4608512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sz="1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Lagging Indicator</a:t>
            </a:r>
            <a:r>
              <a:rPr lang="th-TH" sz="1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>
              <a:buNone/>
            </a:pPr>
            <a:r>
              <a:rPr lang="th-TH" sz="1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th-TH" sz="18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อัตราการเสียชีวิตจากการถูกทำร้าย</a:t>
            </a:r>
            <a:endParaRPr lang="en-US" sz="1800" b="1" dirty="0" smtClean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en-US" sz="1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Leading Indicator </a:t>
            </a:r>
            <a:endParaRPr lang="th-TH" sz="1800" b="1" i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th-TH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en-US" sz="18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r>
              <a:rPr lang="th-TH" sz="18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ลดจำนวนการเสียชีวิตจากผู้ที่มีปัญหาความรุนแรงในครอบครัว และความรุนแรงในโรงเรียนจากปีที่ผ่านมา</a:t>
            </a:r>
            <a:endParaRPr lang="th-TH" sz="1800" b="1" strike="sngStrike" dirty="0" smtClean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th-TH" sz="18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2. ลดจำนวนการเสียชีวิตจากการทำร้ายผู้อื่น</a:t>
            </a:r>
            <a:r>
              <a:rPr lang="th-TH" sz="1800" b="1" dirty="0" err="1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ของผป.</a:t>
            </a:r>
            <a:r>
              <a:rPr lang="th-TH" sz="18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จิตเวช สุรา และ</a:t>
            </a:r>
            <a:r>
              <a:rPr lang="th-TH" sz="1800" b="1" dirty="0" err="1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ยาเสพติด</a:t>
            </a:r>
            <a:endParaRPr lang="en-US" sz="1800" b="1" dirty="0" smtClean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en-US" sz="18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3</a:t>
            </a:r>
            <a:r>
              <a:rPr lang="th-TH" sz="18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ร้อยละของเรือนจำที่มีการพัฒนาระบบบริการสุขภาพจิตและจิตเวชที่มีคุณภาพ</a:t>
            </a:r>
          </a:p>
          <a:p>
            <a:pPr>
              <a:buNone/>
            </a:pPr>
            <a:r>
              <a:rPr lang="en-US" sz="1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Key Action</a:t>
            </a:r>
            <a:r>
              <a:rPr lang="th-TH" sz="1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en-US" sz="18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1.</a:t>
            </a:r>
            <a:r>
              <a:rPr lang="th-TH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การเฝ้าระวัง ดูแล และติดตาม ผู้มีปัญหาความรุนแรงในครอบครัว และความรุนแรง</a:t>
            </a:r>
          </a:p>
          <a:p>
            <a:pPr>
              <a:buNone/>
            </a:pPr>
            <a:r>
              <a:rPr lang="th-TH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ในโรงเรียน</a:t>
            </a:r>
            <a:endParaRPr lang="en-US" sz="1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2.</a:t>
            </a:r>
            <a:r>
              <a:rPr lang="th-TH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การให้บริการเชิงรุก</a:t>
            </a:r>
            <a:r>
              <a:rPr lang="th-TH" sz="1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สำหรับผป.</a:t>
            </a:r>
            <a:r>
              <a:rPr lang="th-TH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จิตเวช สุรา และ</a:t>
            </a:r>
            <a:r>
              <a:rPr lang="th-TH" sz="1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ยาเสพติด</a:t>
            </a:r>
            <a:r>
              <a:rPr lang="th-TH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ที่มีความเสี่ยงสูงในการ</a:t>
            </a:r>
          </a:p>
          <a:p>
            <a:pPr>
              <a:buNone/>
            </a:pPr>
            <a:r>
              <a:rPr lang="th-TH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ทำร้ายผู้อื่น </a:t>
            </a:r>
            <a:endParaRPr lang="en-US" sz="1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3.</a:t>
            </a:r>
            <a:r>
              <a:rPr lang="th-TH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การพัฒนาระบบบริการสุขภาพจิตและจิตเวชที่มีคุณภาพในเรือนจำ</a:t>
            </a:r>
            <a:br>
              <a:rPr lang="th-TH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en-US" sz="1800" b="1" i="1" dirty="0" smtClean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endParaRPr lang="th-TH" sz="1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สำนักงา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สำนักงา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สำนักงา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</TotalTime>
  <Words>237</Words>
  <Application>Microsoft Office PowerPoint</Application>
  <PresentationFormat>นำเสนอทางหน้าจอ (16:9)</PresentationFormat>
  <Paragraphs>55</Paragraphs>
  <Slides>4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4</vt:i4>
      </vt:variant>
    </vt:vector>
  </HeadingPairs>
  <TitlesOfParts>
    <vt:vector size="5" baseType="lpstr">
      <vt:lpstr>ชุดรูปแบบของ Office</vt:lpstr>
      <vt:lpstr>ตัวชี้วัดเป้าหมายหลักกระทรวงสาธารณสุข</vt:lpstr>
      <vt:lpstr>ประชาชนสุขภาพดี ตาย 400,000 คน/ปี </vt:lpstr>
      <vt:lpstr> Lagging Indicator           อัตราการฆ่าตัวตายสำเร็จไม่เกิน 6.0 ต่อประชากรแสนคน  Leading Indicator            1. ร้อยละ 40 ของประชากรกลุ่มเสี่ยงได้รับบริการที่มีคุณภาพ         2. ร้อยละ 85 ของผู้พยายามฆ่าตัวตาย ได้รับการรักษาและติดตามดูแล                         ตามมาตรฐาน  Key Action 1. เพิ่มการเข้าถึงบริการที่มีคุณภาพสำหรับผู้มีความเสี่ยงต่อการฆ่าตัวตาย     -ผป.จิตเวช สุรา และยาเสพติด      -ผป.โรคเรื้อรัง  2. การเฝ้าระวังและติดตามผู้ที่ทำร้ายตนเอง/ผู้ที่พยายามฆ่าตัวตาย </vt:lpstr>
      <vt:lpstr>ภาพนิ่ง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ตัวชี้วัดเป้าหมายหลักกระทรวงสาธารณสุข</dc:title>
  <dc:creator>ACER</dc:creator>
  <cp:lastModifiedBy>WAN</cp:lastModifiedBy>
  <cp:revision>69</cp:revision>
  <dcterms:created xsi:type="dcterms:W3CDTF">2016-05-24T14:06:37Z</dcterms:created>
  <dcterms:modified xsi:type="dcterms:W3CDTF">2016-06-03T02:32:03Z</dcterms:modified>
</cp:coreProperties>
</file>