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6858000" cy="9906000" type="A4"/>
  <p:notesSz cx="6797675" cy="9926638"/>
  <p:embeddedFontLst>
    <p:embeddedFont>
      <p:font typeface="Angsana New" pitchFamily="18" charset="-34"/>
      <p:regular r:id="rId3"/>
      <p:bold r:id="rId4"/>
      <p:italic r:id="rId5"/>
      <p:boldItalic r:id="rId6"/>
    </p:embeddedFont>
    <p:embeddedFont>
      <p:font typeface="Calibri" pitchFamily="34" charset="0"/>
      <p:regular r:id="rId7"/>
      <p:bold r:id="rId8"/>
      <p:italic r:id="rId9"/>
      <p:boldItalic r:id="rId10"/>
    </p:embeddedFont>
    <p:embeddedFont>
      <p:font typeface="Cordia New" pitchFamily="34" charset="-34"/>
      <p:regular r:id="rId11"/>
      <p:bold r:id="rId12"/>
      <p:italic r:id="rId13"/>
      <p:boldItalic r:id="rId14"/>
    </p:embeddedFont>
    <p:embeddedFont>
      <p:font typeface="TH SarabunPSK" pitchFamily="34" charset="-34"/>
      <p:regular r:id="rId15"/>
      <p:bold r:id="rId16"/>
      <p:italic r:id="rId17"/>
      <p:boldItalic r:id="rId18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3300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708" y="2124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font" Target="fonts/font16.fntdata"/><Relationship Id="rId3" Type="http://schemas.openxmlformats.org/officeDocument/2006/relationships/font" Target="fonts/font1.fntdata"/><Relationship Id="rId21" Type="http://schemas.openxmlformats.org/officeDocument/2006/relationships/theme" Target="theme/theme1.xml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1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font" Target="fonts/font13.fntdata"/><Relationship Id="rId10" Type="http://schemas.openxmlformats.org/officeDocument/2006/relationships/font" Target="fonts/font8.fntdata"/><Relationship Id="rId19" Type="http://schemas.openxmlformats.org/officeDocument/2006/relationships/presProps" Target="presProps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1FE0BC-AAE3-4424-8FF2-12BB966569BB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jpe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Rectangle 87"/>
          <p:cNvSpPr/>
          <p:nvPr/>
        </p:nvSpPr>
        <p:spPr>
          <a:xfrm>
            <a:off x="0" y="7167578"/>
            <a:ext cx="6858000" cy="273842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89" name="Picture 88" descr="integrated-enterprise cop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20" y="8275156"/>
            <a:ext cx="1476000" cy="1107000"/>
          </a:xfrm>
          <a:prstGeom prst="rect">
            <a:avLst/>
          </a:prstGeom>
        </p:spPr>
      </p:pic>
      <p:pic>
        <p:nvPicPr>
          <p:cNvPr id="116" name="Picture 115" descr="vision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8" y="725846"/>
            <a:ext cx="857256" cy="759337"/>
          </a:xfrm>
          <a:prstGeom prst="rect">
            <a:avLst/>
          </a:prstGeom>
        </p:spPr>
      </p:pic>
      <p:sp>
        <p:nvSpPr>
          <p:cNvPr id="106" name="Rectangle 105"/>
          <p:cNvSpPr/>
          <p:nvPr/>
        </p:nvSpPr>
        <p:spPr>
          <a:xfrm>
            <a:off x="-24" y="4342614"/>
            <a:ext cx="6858000" cy="15716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1" name="Rectangle 100"/>
          <p:cNvSpPr/>
          <p:nvPr/>
        </p:nvSpPr>
        <p:spPr>
          <a:xfrm>
            <a:off x="0" y="2024042"/>
            <a:ext cx="6858000" cy="10001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4" name="Group 3"/>
          <p:cNvGrpSpPr/>
          <p:nvPr/>
        </p:nvGrpSpPr>
        <p:grpSpPr>
          <a:xfrm>
            <a:off x="2873730" y="2420544"/>
            <a:ext cx="1126774" cy="523220"/>
            <a:chOff x="3422922" y="5312647"/>
            <a:chExt cx="1126774" cy="523220"/>
          </a:xfrm>
        </p:grpSpPr>
        <p:sp>
          <p:nvSpPr>
            <p:cNvPr id="5" name="Rounded Rectangle 4"/>
            <p:cNvSpPr/>
            <p:nvPr/>
          </p:nvSpPr>
          <p:spPr>
            <a:xfrm>
              <a:off x="3422922" y="5411775"/>
              <a:ext cx="432000" cy="360000"/>
            </a:xfrm>
            <a:prstGeom prst="roundRect">
              <a:avLst/>
            </a:prstGeom>
            <a:effectLst>
              <a:glow rad="101600">
                <a:schemeClr val="accent3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8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444906" y="5312647"/>
              <a:ext cx="110479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O   </a:t>
              </a:r>
              <a:r>
                <a:rPr lang="en-US" sz="1400" b="1" dirty="0" err="1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riginality</a:t>
              </a:r>
              <a:endParaRPr lang="th-TH" sz="14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896293" y="1988417"/>
            <a:ext cx="2071509" cy="523220"/>
            <a:chOff x="4827186" y="4443880"/>
            <a:chExt cx="2071509" cy="523220"/>
          </a:xfrm>
        </p:grpSpPr>
        <p:sp>
          <p:nvSpPr>
            <p:cNvPr id="8" name="Rounded Rectangle 7"/>
            <p:cNvSpPr/>
            <p:nvPr/>
          </p:nvSpPr>
          <p:spPr>
            <a:xfrm>
              <a:off x="4827186" y="4576976"/>
              <a:ext cx="432000" cy="360000"/>
            </a:xfrm>
            <a:prstGeom prst="roundRect">
              <a:avLst/>
            </a:prstGeom>
            <a:effectLst>
              <a:glow rad="101600">
                <a:schemeClr val="accent3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8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857752" y="4443880"/>
              <a:ext cx="20409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P   </a:t>
              </a:r>
              <a:r>
                <a:rPr lang="en-US" sz="1400" b="1" dirty="0" err="1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eople</a:t>
              </a:r>
              <a:r>
                <a:rPr lang="en-US" sz="1400" b="1" dirty="0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 centered approach</a:t>
              </a:r>
              <a:endParaRPr lang="th-TH" sz="14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pic>
        <p:nvPicPr>
          <p:cNvPr id="14" name="Picture 13" descr="Our_Missio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5043" y="720869"/>
            <a:ext cx="857256" cy="48768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27196" y="1236040"/>
            <a:ext cx="15103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เป็นองค์กรหลักด้านสุขภาพ</a:t>
            </a:r>
          </a:p>
          <a:p>
            <a:pPr algn="ctr"/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ที่รวมพลังสังคม</a:t>
            </a:r>
          </a:p>
          <a:p>
            <a:pPr algn="ctr"/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เพื่อประชาชนสุขภาพดี</a:t>
            </a:r>
            <a:endParaRPr lang="th-TH" sz="14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48723" y="1223594"/>
            <a:ext cx="172354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พัฒนาและอภิบาลระบบสุขภาพ</a:t>
            </a:r>
          </a:p>
          <a:p>
            <a:pPr algn="ctr"/>
            <a: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อย่างมีส่วนร่วม</a:t>
            </a:r>
          </a:p>
          <a:p>
            <a:pPr algn="ctr"/>
            <a: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และยั่งยืน</a:t>
            </a:r>
            <a:endParaRPr lang="th-TH" sz="14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657798" y="1988417"/>
            <a:ext cx="981359" cy="523220"/>
            <a:chOff x="2014980" y="4443880"/>
            <a:chExt cx="981359" cy="523220"/>
          </a:xfrm>
        </p:grpSpPr>
        <p:sp>
          <p:nvSpPr>
            <p:cNvPr id="20" name="Rounded Rectangle 19"/>
            <p:cNvSpPr/>
            <p:nvPr/>
          </p:nvSpPr>
          <p:spPr>
            <a:xfrm>
              <a:off x="2034736" y="4576976"/>
              <a:ext cx="432000" cy="360000"/>
            </a:xfrm>
            <a:prstGeom prst="roundRect">
              <a:avLst/>
            </a:prstGeom>
            <a:effectLst>
              <a:glow rad="101600">
                <a:schemeClr val="accent3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8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014980" y="4443880"/>
              <a:ext cx="98135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M   </a:t>
              </a:r>
              <a:r>
                <a:rPr lang="en-US" sz="1400" b="1" dirty="0" err="1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astery</a:t>
              </a:r>
              <a:endParaRPr lang="th-TH" sz="14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135581" y="2405796"/>
            <a:ext cx="1024093" cy="523220"/>
            <a:chOff x="6401080" y="5357826"/>
            <a:chExt cx="1024093" cy="523220"/>
          </a:xfrm>
        </p:grpSpPr>
        <p:sp>
          <p:nvSpPr>
            <p:cNvPr id="23" name="Rounded Rectangle 22"/>
            <p:cNvSpPr/>
            <p:nvPr/>
          </p:nvSpPr>
          <p:spPr>
            <a:xfrm>
              <a:off x="6401080" y="5466979"/>
              <a:ext cx="432000" cy="360000"/>
            </a:xfrm>
            <a:prstGeom prst="roundRect">
              <a:avLst/>
            </a:prstGeom>
            <a:effectLst>
              <a:glow rad="101600">
                <a:schemeClr val="accent3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8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429388" y="5357826"/>
              <a:ext cx="99578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H   </a:t>
              </a:r>
              <a:r>
                <a:rPr lang="en-US" sz="1400" b="1" dirty="0" err="1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umility</a:t>
              </a:r>
              <a:endParaRPr lang="th-TH" sz="14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25" name="Rectangle 24"/>
          <p:cNvSpPr/>
          <p:nvPr/>
        </p:nvSpPr>
        <p:spPr>
          <a:xfrm>
            <a:off x="423378" y="2464545"/>
            <a:ext cx="75373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 err="1" smtClean="0">
                <a:ln w="31550" cmpd="sng">
                  <a:noFill/>
                  <a:prstDash val="solid"/>
                </a:ln>
                <a:solidFill>
                  <a:srgbClr val="0033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SarabunPSK" pitchFamily="34" charset="-34"/>
                <a:cs typeface="TH SarabunPSK" pitchFamily="34" charset="-34"/>
              </a:rPr>
              <a:t>MoPH</a:t>
            </a:r>
            <a:endParaRPr lang="en-US" sz="2400" b="1" cap="none" spc="0" dirty="0">
              <a:ln w="31550" cmpd="sng">
                <a:noFill/>
                <a:prstDash val="solid"/>
              </a:ln>
              <a:solidFill>
                <a:srgbClr val="0033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71546" y="3858932"/>
            <a:ext cx="12458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ประชาชนสุขภาพดี</a:t>
            </a:r>
            <a:endParaRPr lang="th-TH" sz="1600" b="1" u="sng" dirty="0">
              <a:solidFill>
                <a:srgbClr val="000099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rot="5400000">
            <a:off x="2073488" y="3714364"/>
            <a:ext cx="1139383" cy="4"/>
          </a:xfrm>
          <a:prstGeom prst="line">
            <a:avLst/>
          </a:prstGeom>
          <a:ln>
            <a:prstDash val="dashDot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5400000">
            <a:off x="4216632" y="3714363"/>
            <a:ext cx="1139385" cy="4"/>
          </a:xfrm>
          <a:prstGeom prst="line">
            <a:avLst/>
          </a:prstGeom>
          <a:ln>
            <a:prstDash val="dashDot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148012" y="3853056"/>
            <a:ext cx="12811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b="1" u="sng" dirty="0" smtClean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เจ้าหน้าที่มีความสุข</a:t>
            </a:r>
            <a:endParaRPr lang="th-TH" sz="1600" b="1" u="sng" dirty="0">
              <a:solidFill>
                <a:schemeClr val="accent6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83567" y="3844795"/>
            <a:ext cx="1237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b="1" u="sng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ระบบสุขภาพยั่งยืน</a:t>
            </a:r>
            <a:endParaRPr lang="th-TH" sz="1600" b="1" u="sng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35" name="Picture 34" descr="017745_R cop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02952" y="3144674"/>
            <a:ext cx="1071547" cy="776872"/>
          </a:xfrm>
          <a:prstGeom prst="rect">
            <a:avLst/>
          </a:prstGeom>
        </p:spPr>
      </p:pic>
      <p:pic>
        <p:nvPicPr>
          <p:cNvPr id="36" name="Picture 35" descr="120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60268" y="3095988"/>
            <a:ext cx="928694" cy="817251"/>
          </a:xfrm>
          <a:prstGeom prst="rect">
            <a:avLst/>
          </a:prstGeom>
        </p:spPr>
      </p:pic>
      <p:pic>
        <p:nvPicPr>
          <p:cNvPr id="37" name="Picture 36" descr="main_home1_770x350 copy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57760" y="3141048"/>
            <a:ext cx="1785927" cy="811785"/>
          </a:xfrm>
          <a:prstGeom prst="rect">
            <a:avLst/>
          </a:prstGeom>
        </p:spPr>
      </p:pic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3871"/>
            <a:ext cx="6858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(ร่าง) แผนยุทธศาสตร์ชาติ ระยะ 2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0</a:t>
            </a: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 ปี (ด้านสาธารณสุข) 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(ตุลาคม 2559 ถึง พ.ศ. 2579)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1414" y="5524504"/>
            <a:ext cx="918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กรอบแนวคิด</a:t>
            </a:r>
            <a:endParaRPr lang="th-TH" sz="1600" b="1" dirty="0">
              <a:solidFill>
                <a:srgbClr val="0033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564020" y="7191328"/>
            <a:ext cx="17299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4 Excellence Strategies </a:t>
            </a:r>
            <a:br>
              <a:rPr lang="en-US" sz="16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(16 แผนงาน 48 โครงการ)</a:t>
            </a:r>
            <a:endParaRPr lang="th-TH" sz="1600" b="1" dirty="0">
              <a:solidFill>
                <a:srgbClr val="0033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214554" y="8265691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7030A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P&amp;P </a:t>
            </a:r>
            <a:br>
              <a:rPr lang="en-US" sz="1200" b="1" dirty="0" smtClean="0">
                <a:solidFill>
                  <a:srgbClr val="7030A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en-US" sz="1200" b="1" dirty="0" smtClean="0">
                <a:solidFill>
                  <a:srgbClr val="7030A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Excellence</a:t>
            </a:r>
            <a:endParaRPr lang="th-TH" sz="1200" b="1" dirty="0">
              <a:solidFill>
                <a:srgbClr val="7030A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214686" y="8051377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Service </a:t>
            </a:r>
            <a:br>
              <a:rPr lang="en-US" sz="1200" b="1" dirty="0" smtClean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en-US" sz="1200" b="1" dirty="0" smtClean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Excellence</a:t>
            </a:r>
            <a:endParaRPr lang="th-TH" sz="1200" b="1" dirty="0">
              <a:solidFill>
                <a:srgbClr val="000099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786190" y="8694319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People </a:t>
            </a:r>
            <a:br>
              <a:rPr lang="en-US" sz="1200" b="1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en-US" sz="1200" b="1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Excellence</a:t>
            </a:r>
            <a:endParaRPr lang="th-TH" sz="1200" b="1" dirty="0"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2643182" y="8980071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Governance</a:t>
            </a:r>
            <a:br>
              <a:rPr lang="en-US" sz="12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en-US" sz="12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Excellence</a:t>
            </a:r>
            <a:endParaRPr lang="th-TH" sz="1200" b="1" dirty="0">
              <a:solidFill>
                <a:srgbClr val="0033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42852" y="7551311"/>
            <a:ext cx="2643182" cy="116955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4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พัฒนาคุณภาพชีวิตคนไทยทุกกลุ่มวัย</a:t>
            </a:r>
          </a:p>
          <a:p>
            <a:r>
              <a:rPr lang="th-TH" sz="14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2. การป้องกันควบคุมโรคและภัยสุขภาพ</a:t>
            </a:r>
          </a:p>
          <a:p>
            <a:r>
              <a:rPr lang="th-TH" sz="14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3. ความปลอดภัยด้านอาหารและลดปัจจัยเสี่ยง</a:t>
            </a:r>
            <a:br>
              <a:rPr lang="th-TH" sz="14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    ต่อโรคไม่ติดต่อเรื้อรัง</a:t>
            </a:r>
          </a:p>
          <a:p>
            <a:r>
              <a:rPr lang="th-TH" sz="14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4. การบริหารจัดการสิ่งแวดล้อม</a:t>
            </a:r>
            <a:endParaRPr lang="th-TH" sz="1400" b="1" dirty="0">
              <a:solidFill>
                <a:srgbClr val="66006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143380" y="7524768"/>
            <a:ext cx="26432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การพัฒนาระบบการแพทย์ปฐมภูมิ</a:t>
            </a:r>
          </a:p>
          <a:p>
            <a:r>
              <a:rPr lang="th-TH" sz="1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2. การพัฒนาระบบบริการสุขภาพ</a:t>
            </a:r>
          </a:p>
          <a:p>
            <a:r>
              <a:rPr lang="th-TH" sz="1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3. ศูนย์ความเป็นเลิศทางการแพทย์</a:t>
            </a:r>
          </a:p>
          <a:p>
            <a:r>
              <a:rPr lang="th-TH" sz="1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4. ศูนย์กลางสุขภาพนานาชาติ/เขตเศรษฐกิจพิเศษ</a:t>
            </a:r>
            <a:endParaRPr lang="th-TH" sz="1400" b="1" dirty="0">
              <a:solidFill>
                <a:srgbClr val="000099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500570" y="8453462"/>
            <a:ext cx="27146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การวางแผนความต้องการอัตรากำลัง</a:t>
            </a:r>
          </a:p>
          <a:p>
            <a: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2. การผลิตและพัฒนากำลังคน</a:t>
            </a:r>
          </a:p>
          <a:p>
            <a: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3. การพัฒนาประสิทธิภาพระบบบริหารจัดการ</a:t>
            </a:r>
            <a:b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 กำลังคนด้านสุขภาพ</a:t>
            </a:r>
          </a:p>
          <a:p>
            <a: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4. การพัฒนาเครือข่ายภาคประชาชนและ</a:t>
            </a:r>
            <a:b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 ภาคประชาสังคมด้านสุขภาพ</a:t>
            </a:r>
            <a:endParaRPr lang="th-TH" sz="14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14356" y="8724574"/>
            <a:ext cx="257176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ระบบข้อมูลสารสนเทศด้านสุขภาพ</a:t>
            </a:r>
          </a:p>
          <a:p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2. ระบบหลักประกันสุขภาพ</a:t>
            </a:r>
          </a:p>
          <a:p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3. ความมั่นคงด้านยาและเวชภัณฑ์และ</a:t>
            </a:r>
            <a:b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   การคุ้มครองผู้บริโภค</a:t>
            </a:r>
          </a:p>
          <a:p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4. ระบบ</a:t>
            </a:r>
            <a:r>
              <a:rPr lang="th-TH" sz="14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ธรรมาภิ</a:t>
            </a:r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บาล</a:t>
            </a:r>
            <a:endParaRPr lang="th-TH" sz="14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" name="Picture 101" descr="core-values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0042" y="2095480"/>
            <a:ext cx="500066" cy="500066"/>
          </a:xfrm>
          <a:prstGeom prst="rect">
            <a:avLst/>
          </a:prstGeom>
        </p:spPr>
      </p:pic>
      <p:pic>
        <p:nvPicPr>
          <p:cNvPr id="117" name="Picture 116" descr="logo MOPH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964653" y="807577"/>
            <a:ext cx="928694" cy="930713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88666" y="3445436"/>
            <a:ext cx="7104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เป้าหมาย</a:t>
            </a:r>
            <a:endParaRPr lang="th-TH" sz="1600" b="1" dirty="0">
              <a:solidFill>
                <a:srgbClr val="0033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033953" y="5905444"/>
            <a:ext cx="47900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Road ma</a:t>
            </a:r>
            <a:r>
              <a:rPr lang="en-US" sz="18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p </a:t>
            </a:r>
            <a:r>
              <a:rPr lang="th-TH" sz="18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แผนยุทธศาสตร์ชาติ ระยะ </a:t>
            </a:r>
            <a:r>
              <a:rPr lang="th-TH" sz="18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20 ปี ด้านสาธารณสุข </a:t>
            </a:r>
            <a:r>
              <a:rPr lang="th-TH" sz="18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18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4 Phase)</a:t>
            </a:r>
            <a:endParaRPr lang="th-TH" sz="1800" b="1" dirty="0">
              <a:solidFill>
                <a:srgbClr val="0033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05" name="Group 104"/>
          <p:cNvGrpSpPr/>
          <p:nvPr/>
        </p:nvGrpSpPr>
        <p:grpSpPr>
          <a:xfrm>
            <a:off x="142852" y="6238884"/>
            <a:ext cx="1440000" cy="848640"/>
            <a:chOff x="264636" y="6238884"/>
            <a:chExt cx="1440000" cy="848640"/>
          </a:xfrm>
        </p:grpSpPr>
        <p:pic>
          <p:nvPicPr>
            <p:cNvPr id="98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 l="26275" t="32659" r="64959" b="54450"/>
            <a:stretch>
              <a:fillRect/>
            </a:stretch>
          </p:blipFill>
          <p:spPr bwMode="auto">
            <a:xfrm>
              <a:off x="357166" y="6238884"/>
              <a:ext cx="612000" cy="5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3" name="Round Diagonal Corner Rectangle 62"/>
            <p:cNvSpPr/>
            <p:nvPr/>
          </p:nvSpPr>
          <p:spPr>
            <a:xfrm flipH="1">
              <a:off x="762042" y="6298823"/>
              <a:ext cx="928695" cy="468000"/>
            </a:xfrm>
            <a:prstGeom prst="round2DiagRect">
              <a:avLst>
                <a:gd name="adj1" fmla="val 27088"/>
                <a:gd name="adj2" fmla="val 0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1400" b="1" dirty="0" smtClean="0">
                  <a:solidFill>
                    <a:srgbClr val="000099"/>
                  </a:solidFill>
                  <a:latin typeface="TH SarabunPSK" pitchFamily="34" charset="-34"/>
                  <a:cs typeface="TH SarabunPSK" pitchFamily="34" charset="-34"/>
                </a:rPr>
                <a:t>วางรากฐาน</a:t>
              </a:r>
              <a:endParaRPr lang="th-TH" sz="1400" b="1" dirty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64636" y="6779747"/>
              <a:ext cx="1440000" cy="307777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TH SarabunPSK" pitchFamily="34" charset="-34"/>
                  <a:cs typeface="TH SarabunPSK" pitchFamily="34" charset="-34"/>
                </a:rPr>
                <a:t>Phase 1 (2560-2564)</a:t>
              </a:r>
              <a:endParaRPr lang="th-TH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571688" y="6298447"/>
            <a:ext cx="1618501" cy="787855"/>
            <a:chOff x="3608324" y="6298447"/>
            <a:chExt cx="1618501" cy="787855"/>
          </a:xfrm>
        </p:grpSpPr>
        <p:pic>
          <p:nvPicPr>
            <p:cNvPr id="97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 l="65463" t="31914" r="25771" b="53591"/>
            <a:stretch>
              <a:fillRect/>
            </a:stretch>
          </p:blipFill>
          <p:spPr bwMode="auto">
            <a:xfrm>
              <a:off x="3679762" y="6298447"/>
              <a:ext cx="544257" cy="5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7" name="Round Diagonal Corner Rectangle 66"/>
            <p:cNvSpPr/>
            <p:nvPr/>
          </p:nvSpPr>
          <p:spPr>
            <a:xfrm flipH="1">
              <a:off x="3930825" y="6318826"/>
              <a:ext cx="1296000" cy="468000"/>
            </a:xfrm>
            <a:prstGeom prst="round2DiagRect">
              <a:avLst>
                <a:gd name="adj1" fmla="val 27088"/>
                <a:gd name="adj2" fmla="val 0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1400" b="1" dirty="0" smtClean="0">
                  <a:solidFill>
                    <a:srgbClr val="000099"/>
                  </a:solidFill>
                  <a:latin typeface="TH SarabunPSK" pitchFamily="34" charset="-34"/>
                  <a:cs typeface="TH SarabunPSK" pitchFamily="34" charset="-34"/>
                </a:rPr>
                <a:t>สู่ความยั่งยืน</a:t>
              </a:r>
              <a:endParaRPr lang="th-TH" sz="1400" b="1" dirty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608324" y="6778525"/>
              <a:ext cx="1440000" cy="307777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TH SarabunPSK" pitchFamily="34" charset="-34"/>
                  <a:cs typeface="TH SarabunPSK" pitchFamily="34" charset="-34"/>
                </a:rPr>
                <a:t>Phase 3 (2570-2574)</a:t>
              </a:r>
              <a:endParaRPr lang="th-TH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1821551" y="6238884"/>
            <a:ext cx="1643074" cy="857256"/>
            <a:chOff x="1856988" y="6238884"/>
            <a:chExt cx="1643074" cy="857256"/>
          </a:xfrm>
        </p:grpSpPr>
        <p:pic>
          <p:nvPicPr>
            <p:cNvPr id="90" name="Picture 89" descr="hands-people-e1368522553594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856988" y="6238884"/>
              <a:ext cx="739051" cy="540000"/>
            </a:xfrm>
            <a:prstGeom prst="rect">
              <a:avLst/>
            </a:prstGeom>
          </p:spPr>
        </p:pic>
        <p:sp>
          <p:nvSpPr>
            <p:cNvPr id="70" name="Round Diagonal Corner Rectangle 69"/>
            <p:cNvSpPr/>
            <p:nvPr/>
          </p:nvSpPr>
          <p:spPr>
            <a:xfrm flipH="1">
              <a:off x="2204062" y="6306763"/>
              <a:ext cx="1296000" cy="468000"/>
            </a:xfrm>
            <a:prstGeom prst="round2DiagRect">
              <a:avLst>
                <a:gd name="adj1" fmla="val 27088"/>
                <a:gd name="adj2" fmla="val 0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1400" b="1" dirty="0" smtClean="0">
                  <a:solidFill>
                    <a:srgbClr val="000099"/>
                  </a:solidFill>
                  <a:latin typeface="TH SarabunPSK" pitchFamily="34" charset="-34"/>
                  <a:cs typeface="TH SarabunPSK" pitchFamily="34" charset="-34"/>
                </a:rPr>
                <a:t>สร้างความเข้มแข็ง</a:t>
              </a:r>
              <a:endParaRPr lang="th-TH" sz="1400" b="1" dirty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905052" y="6788363"/>
              <a:ext cx="1440000" cy="307777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TH SarabunPSK" pitchFamily="34" charset="-34"/>
                  <a:cs typeface="TH SarabunPSK" pitchFamily="34" charset="-34"/>
                </a:rPr>
                <a:t>Phase 2 (2565-2569)</a:t>
              </a:r>
              <a:endParaRPr lang="th-TH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5250575" y="6227009"/>
            <a:ext cx="1667012" cy="869131"/>
            <a:chOff x="5214950" y="6227009"/>
            <a:chExt cx="1667012" cy="869131"/>
          </a:xfrm>
        </p:grpSpPr>
        <p:sp>
          <p:nvSpPr>
            <p:cNvPr id="73" name="Round Diagonal Corner Rectangle 72"/>
            <p:cNvSpPr/>
            <p:nvPr/>
          </p:nvSpPr>
          <p:spPr>
            <a:xfrm flipH="1">
              <a:off x="5585962" y="6318638"/>
              <a:ext cx="1296000" cy="468000"/>
            </a:xfrm>
            <a:prstGeom prst="round2DiagRect">
              <a:avLst>
                <a:gd name="adj1" fmla="val 27088"/>
                <a:gd name="adj2" fmla="val 0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1400" b="1" dirty="0" smtClean="0">
                  <a:solidFill>
                    <a:srgbClr val="000099"/>
                  </a:solidFill>
                  <a:latin typeface="TH SarabunPSK" pitchFamily="34" charset="-34"/>
                  <a:cs typeface="TH SarabunPSK" pitchFamily="34" charset="-34"/>
                </a:rPr>
                <a:t>เป็น 1 ใน 3 </a:t>
              </a:r>
              <a:br>
                <a:rPr lang="th-TH" sz="1400" b="1" dirty="0" smtClean="0">
                  <a:solidFill>
                    <a:srgbClr val="000099"/>
                  </a:solidFill>
                  <a:latin typeface="TH SarabunPSK" pitchFamily="34" charset="-34"/>
                  <a:cs typeface="TH SarabunPSK" pitchFamily="34" charset="-34"/>
                </a:rPr>
              </a:br>
              <a:r>
                <a:rPr lang="th-TH" sz="1400" b="1" dirty="0" smtClean="0">
                  <a:solidFill>
                    <a:srgbClr val="000099"/>
                  </a:solidFill>
                  <a:latin typeface="TH SarabunPSK" pitchFamily="34" charset="-34"/>
                  <a:cs typeface="TH SarabunPSK" pitchFamily="34" charset="-34"/>
                </a:rPr>
                <a:t>ของเอเชีย</a:t>
              </a:r>
              <a:endParaRPr lang="th-TH" sz="1400" b="1" dirty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5214950" y="6788363"/>
              <a:ext cx="1440000" cy="307777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TH SarabunPSK" pitchFamily="34" charset="-34"/>
                  <a:cs typeface="TH SarabunPSK" pitchFamily="34" charset="-34"/>
                </a:rPr>
                <a:t>Phase 4 (2575-2579)</a:t>
              </a:r>
              <a:endParaRPr lang="th-TH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91" name="Picture 90" descr="541px-Location_Asia.svg.pn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309950" y="6227009"/>
              <a:ext cx="540000" cy="540000"/>
            </a:xfrm>
            <a:prstGeom prst="rect">
              <a:avLst/>
            </a:prstGeom>
          </p:spPr>
        </p:pic>
      </p:grpSp>
      <p:grpSp>
        <p:nvGrpSpPr>
          <p:cNvPr id="83" name="Group 82"/>
          <p:cNvGrpSpPr/>
          <p:nvPr/>
        </p:nvGrpSpPr>
        <p:grpSpPr>
          <a:xfrm>
            <a:off x="142866" y="4382153"/>
            <a:ext cx="6786596" cy="1583794"/>
            <a:chOff x="142866" y="4382153"/>
            <a:chExt cx="6786596" cy="1583794"/>
          </a:xfrm>
        </p:grpSpPr>
        <p:grpSp>
          <p:nvGrpSpPr>
            <p:cNvPr id="113" name="Group 112"/>
            <p:cNvGrpSpPr/>
            <p:nvPr/>
          </p:nvGrpSpPr>
          <p:grpSpPr>
            <a:xfrm>
              <a:off x="1142984" y="4382153"/>
              <a:ext cx="5786478" cy="1583794"/>
              <a:chOff x="1142984" y="5545770"/>
              <a:chExt cx="5786478" cy="1583794"/>
            </a:xfrm>
          </p:grpSpPr>
          <p:sp>
            <p:nvSpPr>
              <p:cNvPr id="52" name="TextBox 51"/>
              <p:cNvSpPr txBox="1"/>
              <p:nvPr/>
            </p:nvSpPr>
            <p:spPr>
              <a:xfrm>
                <a:off x="1142984" y="6267790"/>
                <a:ext cx="714380" cy="24622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นโยบายรัฐบาล</a:t>
                </a:r>
                <a:endParaRPr lang="th-TH" sz="1000" b="1" dirty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3158111" y="6267790"/>
                <a:ext cx="1157051" cy="70788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แผนพัฒนาเศรษฐกิจ</a:t>
                </a:r>
                <a:b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</a:br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และสังคมแห่งชาติ</a:t>
                </a:r>
              </a:p>
              <a:p>
                <a:pPr algn="ctr"/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ฉบับที่ 12 </a:t>
                </a:r>
                <a:b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</a:br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(พ.ศ.2560 – 2564)</a:t>
                </a:r>
                <a:endParaRPr lang="th-TH" sz="1000" b="1" dirty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endParaRPr>
              </a:p>
            </p:txBody>
          </p:sp>
          <p:pic>
            <p:nvPicPr>
              <p:cNvPr id="55" name="Picture 54" descr="นโยบายรัฐบาล.jpg"/>
              <p:cNvPicPr>
                <a:picLocks noChangeAspect="1"/>
              </p:cNvPicPr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1225864" y="5558172"/>
                <a:ext cx="505200" cy="720000"/>
              </a:xfrm>
              <a:prstGeom prst="rect">
                <a:avLst/>
              </a:prstGeom>
            </p:spPr>
          </p:pic>
          <p:pic>
            <p:nvPicPr>
              <p:cNvPr id="56" name="Picture 55" descr="แผน 12.jpg"/>
              <p:cNvPicPr>
                <a:picLocks noChangeAspect="1"/>
              </p:cNvPicPr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>
                <a:off x="3480202" y="5553410"/>
                <a:ext cx="520302" cy="720000"/>
              </a:xfrm>
              <a:prstGeom prst="rect">
                <a:avLst/>
              </a:prstGeom>
            </p:spPr>
          </p:pic>
          <p:sp>
            <p:nvSpPr>
              <p:cNvPr id="57" name="TextBox 56"/>
              <p:cNvSpPr txBox="1"/>
              <p:nvPr/>
            </p:nvSpPr>
            <p:spPr>
              <a:xfrm>
                <a:off x="1857364" y="6271848"/>
                <a:ext cx="1357322" cy="55399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ยุทธศาสตร์ชาติระยะ 20 ปี</a:t>
                </a:r>
              </a:p>
              <a:p>
                <a:pPr algn="ctr"/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และการปฏิรูปประเทศไทย</a:t>
                </a:r>
                <a:b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</a:br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ด้านสาธารณสุข</a:t>
                </a:r>
                <a:endParaRPr lang="th-TH" sz="1000" b="1" dirty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5172317" y="6267790"/>
                <a:ext cx="1757145" cy="86177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การบูร</a:t>
                </a:r>
                <a:r>
                  <a:rPr lang="th-TH" sz="1000" b="1" dirty="0" err="1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ณา</a:t>
                </a:r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การ</a:t>
                </a:r>
                <a:r>
                  <a:rPr lang="en-US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 (Integrated)</a:t>
                </a:r>
              </a:p>
              <a:p>
                <a:pPr algn="ctr"/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องค์รวมและผสมผสาน</a:t>
                </a:r>
                <a:r>
                  <a:rPr lang="en-US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 </a:t>
                </a:r>
                <a:br>
                  <a:rPr lang="en-US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</a:br>
                <a:r>
                  <a:rPr lang="en-US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(Holistic &amp; Comprehensive)</a:t>
                </a:r>
              </a:p>
              <a:p>
                <a:pPr algn="ctr"/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การมีส่วนร่วมของพหุภาคี </a:t>
                </a:r>
                <a:r>
                  <a:rPr lang="en-US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(</a:t>
                </a:r>
                <a:r>
                  <a:rPr lang="en-US" sz="1000" b="1" dirty="0" err="1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Multisectoral</a:t>
                </a:r>
                <a:r>
                  <a:rPr lang="en-US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)</a:t>
                </a:r>
              </a:p>
              <a:p>
                <a:pPr algn="ctr"/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ประสิทธิภาพและประสิทธิผล</a:t>
                </a:r>
                <a:endParaRPr lang="th-TH" sz="1000" b="1" dirty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4103841" y="6269412"/>
                <a:ext cx="1285884" cy="40011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เป้าหมายการพัฒนาที่ยั่งยืน</a:t>
                </a:r>
                <a:r>
                  <a:rPr lang="en-US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 (SDGs)</a:t>
                </a:r>
                <a:endParaRPr lang="th-TH" sz="1000" b="1" dirty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endParaRPr>
              </a:p>
            </p:txBody>
          </p:sp>
          <p:pic>
            <p:nvPicPr>
              <p:cNvPr id="103" name="Picture 102" descr="Untitled-1.png"/>
              <p:cNvPicPr>
                <a:picLocks noChangeAspect="1"/>
              </p:cNvPicPr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2190295" y="5595942"/>
                <a:ext cx="691913" cy="675154"/>
              </a:xfrm>
              <a:prstGeom prst="rect">
                <a:avLst/>
              </a:prstGeom>
            </p:spPr>
          </p:pic>
          <p:pic>
            <p:nvPicPr>
              <p:cNvPr id="107" name="Picture 106" descr="Integration copy.png"/>
              <p:cNvPicPr>
                <a:picLocks noChangeAspect="1"/>
              </p:cNvPicPr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5572140" y="5545770"/>
                <a:ext cx="1080000" cy="720000"/>
              </a:xfrm>
              <a:prstGeom prst="rect">
                <a:avLst/>
              </a:prstGeom>
            </p:spPr>
          </p:pic>
          <p:pic>
            <p:nvPicPr>
              <p:cNvPr id="108" name="Picture 107" descr="Untitled-1.png"/>
              <p:cNvPicPr>
                <a:picLocks noChangeAspect="1"/>
              </p:cNvPicPr>
              <p:nvPr/>
            </p:nvPicPr>
            <p:blipFill>
              <a:blip r:embed="rId17" cstate="print"/>
              <a:stretch>
                <a:fillRect/>
              </a:stretch>
            </p:blipFill>
            <p:spPr>
              <a:xfrm>
                <a:off x="4264990" y="5547790"/>
                <a:ext cx="997241" cy="720000"/>
              </a:xfrm>
              <a:prstGeom prst="rect">
                <a:avLst/>
              </a:prstGeom>
            </p:spPr>
          </p:pic>
        </p:grpSp>
        <p:grpSp>
          <p:nvGrpSpPr>
            <p:cNvPr id="82" name="Group 81"/>
            <p:cNvGrpSpPr/>
            <p:nvPr/>
          </p:nvGrpSpPr>
          <p:grpSpPr>
            <a:xfrm>
              <a:off x="142866" y="4819412"/>
              <a:ext cx="928680" cy="522685"/>
              <a:chOff x="142866" y="4819412"/>
              <a:chExt cx="928680" cy="522685"/>
            </a:xfrm>
          </p:grpSpPr>
          <p:pic>
            <p:nvPicPr>
              <p:cNvPr id="80" name="Picture 79" descr="0787895001461580951.png"/>
              <p:cNvPicPr>
                <a:picLocks noChangeAspect="1"/>
              </p:cNvPicPr>
              <p:nvPr/>
            </p:nvPicPr>
            <p:blipFill>
              <a:blip r:embed="rId18" cstate="print"/>
              <a:stretch>
                <a:fillRect/>
              </a:stretch>
            </p:blipFill>
            <p:spPr>
              <a:xfrm>
                <a:off x="142866" y="4819412"/>
                <a:ext cx="928680" cy="356528"/>
              </a:xfrm>
              <a:prstGeom prst="rect">
                <a:avLst/>
              </a:prstGeom>
            </p:spPr>
          </p:pic>
          <p:sp>
            <p:nvSpPr>
              <p:cNvPr id="81" name="TextBox 80"/>
              <p:cNvSpPr txBox="1"/>
              <p:nvPr/>
            </p:nvSpPr>
            <p:spPr>
              <a:xfrm>
                <a:off x="222930" y="5095876"/>
                <a:ext cx="785818" cy="24622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ประเทศไทย </a:t>
                </a:r>
                <a:r>
                  <a:rPr lang="en-US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4.0</a:t>
                </a:r>
                <a:endParaRPr lang="th-TH" sz="1000" b="1" dirty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259</Words>
  <Application>Microsoft Office PowerPoint</Application>
  <PresentationFormat>A4 Paper (210x297 mm)</PresentationFormat>
  <Paragraphs>59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Angsana New</vt:lpstr>
      <vt:lpstr>Calibri</vt:lpstr>
      <vt:lpstr>Cordia New</vt:lpstr>
      <vt:lpstr>TH SarabunPSK</vt:lpstr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MOPH188</dc:creator>
  <cp:lastModifiedBy>โอม</cp:lastModifiedBy>
  <cp:revision>54</cp:revision>
  <dcterms:created xsi:type="dcterms:W3CDTF">2016-05-02T03:44:34Z</dcterms:created>
  <dcterms:modified xsi:type="dcterms:W3CDTF">2016-05-04T15:26:51Z</dcterms:modified>
</cp:coreProperties>
</file>