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6858000" cy="9906000" type="A4"/>
  <p:notesSz cx="6797675" cy="9926638"/>
  <p:embeddedFontLst>
    <p:embeddedFont>
      <p:font typeface="Angsana New" pitchFamily="18" charset="-34"/>
      <p:regular r:id="rId3"/>
      <p:bold r:id="rId4"/>
      <p:italic r:id="rId5"/>
      <p:boldItalic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Cordia New" pitchFamily="34" charset="-34"/>
      <p:regular r:id="rId11"/>
      <p:bold r:id="rId12"/>
      <p:italic r:id="rId13"/>
      <p:boldItalic r:id="rId14"/>
    </p:embeddedFont>
    <p:embeddedFont>
      <p:font typeface="TH SarabunPSK" pitchFamily="34" charset="-34"/>
      <p:regular r:id="rId15"/>
      <p:bold r:id="rId16"/>
      <p:italic r:id="rId17"/>
      <p:boldItalic r:id="rId18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0" d="100"/>
          <a:sy n="120" d="100"/>
        </p:scale>
        <p:origin x="-810" y="-8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font" Target="fonts/font16.fntdata"/><Relationship Id="rId3" Type="http://schemas.openxmlformats.org/officeDocument/2006/relationships/font" Target="fonts/font1.fntdata"/><Relationship Id="rId21" Type="http://schemas.openxmlformats.org/officeDocument/2006/relationships/theme" Target="theme/theme1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FE0BC-AAE3-4424-8FF2-12BB966569BB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/>
          <p:cNvSpPr/>
          <p:nvPr/>
        </p:nvSpPr>
        <p:spPr>
          <a:xfrm>
            <a:off x="0" y="7167578"/>
            <a:ext cx="6858000" cy="273842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9" name="Picture 88" descr="integrated-enterprise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20" y="8275156"/>
            <a:ext cx="1476000" cy="1107000"/>
          </a:xfrm>
          <a:prstGeom prst="rect">
            <a:avLst/>
          </a:prstGeom>
        </p:spPr>
      </p:pic>
      <p:pic>
        <p:nvPicPr>
          <p:cNvPr id="116" name="Picture 115" descr="vision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8" y="725846"/>
            <a:ext cx="857256" cy="759337"/>
          </a:xfrm>
          <a:prstGeom prst="rect">
            <a:avLst/>
          </a:prstGeom>
        </p:spPr>
      </p:pic>
      <p:sp>
        <p:nvSpPr>
          <p:cNvPr id="106" name="Rectangle 105"/>
          <p:cNvSpPr/>
          <p:nvPr/>
        </p:nvSpPr>
        <p:spPr>
          <a:xfrm>
            <a:off x="-24" y="4310058"/>
            <a:ext cx="6858000" cy="15716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1" name="Rectangle 100"/>
          <p:cNvSpPr/>
          <p:nvPr/>
        </p:nvSpPr>
        <p:spPr>
          <a:xfrm>
            <a:off x="0" y="2024042"/>
            <a:ext cx="6858000" cy="1000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" name="Group 3"/>
          <p:cNvGrpSpPr/>
          <p:nvPr/>
        </p:nvGrpSpPr>
        <p:grpSpPr>
          <a:xfrm>
            <a:off x="2873730" y="2420544"/>
            <a:ext cx="1126774" cy="523220"/>
            <a:chOff x="3422922" y="5312647"/>
            <a:chExt cx="1126774" cy="523220"/>
          </a:xfrm>
        </p:grpSpPr>
        <p:sp>
          <p:nvSpPr>
            <p:cNvPr id="5" name="Rounded Rectangle 4"/>
            <p:cNvSpPr/>
            <p:nvPr/>
          </p:nvSpPr>
          <p:spPr>
            <a:xfrm>
              <a:off x="3422922" y="5411775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44906" y="5312647"/>
              <a:ext cx="11047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O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riginality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96293" y="1988417"/>
            <a:ext cx="2071509" cy="523220"/>
            <a:chOff x="4827186" y="4443880"/>
            <a:chExt cx="2071509" cy="523220"/>
          </a:xfrm>
        </p:grpSpPr>
        <p:sp>
          <p:nvSpPr>
            <p:cNvPr id="8" name="Rounded Rectangle 7"/>
            <p:cNvSpPr/>
            <p:nvPr/>
          </p:nvSpPr>
          <p:spPr>
            <a:xfrm>
              <a:off x="4827186" y="4576976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57752" y="4443880"/>
              <a:ext cx="20409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P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eople</a:t>
              </a:r>
              <a:r>
                <a:rPr lang="en-US" sz="14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centered approach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14" name="Picture 13" descr="Our_Miss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5043" y="720869"/>
            <a:ext cx="857256" cy="48768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7196" y="1236040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เป็นองค์กรหลักด้านสุขภาพ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ที่รวมพลังสังคม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เพื่อประชาชนสุขภาพดี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8723" y="1223594"/>
            <a:ext cx="17235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พัฒนาและอภิบาลระบบสุขภาพ</a:t>
            </a:r>
          </a:p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อย่างมีส่วนร่วม</a:t>
            </a:r>
          </a:p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และยั่งยืน</a:t>
            </a:r>
            <a:endParaRPr lang="th-TH" sz="1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57798" y="1988417"/>
            <a:ext cx="981359" cy="523220"/>
            <a:chOff x="2014980" y="4443880"/>
            <a:chExt cx="981359" cy="523220"/>
          </a:xfrm>
        </p:grpSpPr>
        <p:sp>
          <p:nvSpPr>
            <p:cNvPr id="20" name="Rounded Rectangle 19"/>
            <p:cNvSpPr/>
            <p:nvPr/>
          </p:nvSpPr>
          <p:spPr>
            <a:xfrm>
              <a:off x="2034736" y="4576976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14980" y="4443880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M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astery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135581" y="2405796"/>
            <a:ext cx="1024093" cy="523220"/>
            <a:chOff x="6401080" y="5357826"/>
            <a:chExt cx="1024093" cy="523220"/>
          </a:xfrm>
        </p:grpSpPr>
        <p:sp>
          <p:nvSpPr>
            <p:cNvPr id="23" name="Rounded Rectangle 22"/>
            <p:cNvSpPr/>
            <p:nvPr/>
          </p:nvSpPr>
          <p:spPr>
            <a:xfrm>
              <a:off x="6401080" y="5466979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29388" y="5357826"/>
              <a:ext cx="9957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H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umility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423378" y="2464545"/>
            <a:ext cx="7537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MoPH</a:t>
            </a:r>
            <a:endParaRPr lang="en-US" sz="24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1546" y="3858932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ประชาชนสุขภาพดี</a:t>
            </a:r>
            <a:endParaRPr lang="th-TH" sz="1600" b="1" u="sng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2073488" y="3714364"/>
            <a:ext cx="1139383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4216632" y="3714363"/>
            <a:ext cx="1139385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48012" y="3853056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เจ้าหน้าที่มีความสุข</a:t>
            </a:r>
            <a:endParaRPr lang="th-TH" sz="1600" b="1" u="sng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3567" y="3844795"/>
            <a:ext cx="1237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ระบบสุขภาพยั่งยืน</a:t>
            </a:r>
            <a:endParaRPr lang="th-TH" sz="16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5" name="Picture 34" descr="017745_R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02952" y="3144674"/>
            <a:ext cx="1071547" cy="776872"/>
          </a:xfrm>
          <a:prstGeom prst="rect">
            <a:avLst/>
          </a:prstGeom>
        </p:spPr>
      </p:pic>
      <p:pic>
        <p:nvPicPr>
          <p:cNvPr id="36" name="Picture 35" descr="12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60268" y="3095988"/>
            <a:ext cx="928694" cy="817251"/>
          </a:xfrm>
          <a:prstGeom prst="rect">
            <a:avLst/>
          </a:prstGeom>
        </p:spPr>
      </p:pic>
      <p:pic>
        <p:nvPicPr>
          <p:cNvPr id="37" name="Picture 36" descr="main_home1_770x350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60" y="3141048"/>
            <a:ext cx="1785927" cy="811785"/>
          </a:xfrm>
          <a:prstGeom prst="rect">
            <a:avLst/>
          </a:prstGeom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3871"/>
            <a:ext cx="685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(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ร่าง) แผนยุทธศาสตร์ชาติ ระยะ 2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0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 ปี (ด้านสาธารณสุข)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(ตุลาคม 2559 ถึง พ.ศ. 2579)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15" y="4738686"/>
            <a:ext cx="642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กรอบแนวคิด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64020" y="7191328"/>
            <a:ext cx="1729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Excellence Strategies </a:t>
            </a:r>
            <a:br>
              <a:rPr lang="en-US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(16 แผนงาน 48 โครงการ)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14554" y="8265691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P&amp;P </a:t>
            </a:r>
            <a:b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7030A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214686" y="8051377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Service </a:t>
            </a:r>
            <a:b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000099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786190" y="8694319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People </a:t>
            </a:r>
            <a:b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43182" y="8980071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Governance</a:t>
            </a:r>
            <a:b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42852" y="7551311"/>
            <a:ext cx="2643182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    ต่อโรคไม่ติดต่อเรื้อรัง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1400" b="1" dirty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143380" y="7524768"/>
            <a:ext cx="2643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14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500570" y="8453462"/>
            <a:ext cx="2714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2. การผลิตและพัฒนากำลังคน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3. การพัฒนาประสิทธิภาพระบบบริหารจัดการ</a:t>
            </a:r>
            <a:b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1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14356" y="8724574"/>
            <a:ext cx="25717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" name="Picture 101" descr="core-value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42" y="2095480"/>
            <a:ext cx="500066" cy="500066"/>
          </a:xfrm>
          <a:prstGeom prst="rect">
            <a:avLst/>
          </a:prstGeom>
        </p:spPr>
      </p:pic>
      <p:grpSp>
        <p:nvGrpSpPr>
          <p:cNvPr id="113" name="Group 112"/>
          <p:cNvGrpSpPr/>
          <p:nvPr/>
        </p:nvGrpSpPr>
        <p:grpSpPr>
          <a:xfrm>
            <a:off x="1071546" y="4310058"/>
            <a:ext cx="5757673" cy="1502001"/>
            <a:chOff x="1071546" y="5473675"/>
            <a:chExt cx="5757673" cy="1502001"/>
          </a:xfrm>
        </p:grpSpPr>
        <p:sp>
          <p:nvSpPr>
            <p:cNvPr id="52" name="TextBox 51"/>
            <p:cNvSpPr txBox="1"/>
            <p:nvPr/>
          </p:nvSpPr>
          <p:spPr>
            <a:xfrm>
              <a:off x="1071546" y="6227586"/>
              <a:ext cx="857256" cy="27699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th-TH" sz="12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นโยบายรัฐบาล</a:t>
              </a:r>
              <a:endParaRPr lang="th-TH" sz="1200" b="1" dirty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58111" y="6267790"/>
              <a:ext cx="1157051" cy="707886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แผนพัฒนาเศรษฐกิจ</a:t>
              </a:r>
              <a:b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</a:br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และสังคมแห่งชาติ</a:t>
              </a:r>
            </a:p>
            <a:p>
              <a:pPr algn="ctr"/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ฉบับที่ 12 </a:t>
              </a:r>
              <a:b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</a:br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(พ.ศ.2560 – 2564)</a:t>
              </a:r>
              <a:endParaRPr lang="th-TH" sz="1000" b="1" dirty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5" name="Picture 54" descr="นโยบายรัฐบาล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22394" y="5558171"/>
              <a:ext cx="492094" cy="701321"/>
            </a:xfrm>
            <a:prstGeom prst="rect">
              <a:avLst/>
            </a:prstGeom>
          </p:spPr>
        </p:pic>
        <p:pic>
          <p:nvPicPr>
            <p:cNvPr id="56" name="Picture 55" descr="แผน 12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80202" y="5553410"/>
              <a:ext cx="520302" cy="720000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1857364" y="6205561"/>
              <a:ext cx="1357322" cy="55399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ยุทธศาสตร์ชาติระยะ 20 ปี</a:t>
              </a:r>
            </a:p>
            <a:p>
              <a:pPr algn="ctr"/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และการปฏิรูปประเทศไทย</a:t>
              </a:r>
              <a:b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</a:br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ด้านสาธารณสุข</a:t>
              </a:r>
              <a:endParaRPr lang="th-TH" sz="1000" b="1" dirty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072074" y="6116617"/>
              <a:ext cx="1757145" cy="27699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12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การบูร</a:t>
              </a:r>
              <a:r>
                <a:rPr lang="th-TH" sz="1200" b="1" dirty="0" err="1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ณา</a:t>
              </a:r>
              <a:r>
                <a:rPr lang="th-TH" sz="12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การชาติ</a:t>
              </a:r>
              <a:endParaRPr lang="th-TH" sz="1200" b="1" dirty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103841" y="6269412"/>
              <a:ext cx="1285884" cy="40011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เป้าหมายการพัฒนาที่ยั่งยืน</a:t>
              </a:r>
              <a:r>
                <a:rPr lang="en-US" sz="1000" b="1" dirty="0" smtClean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rPr>
                <a:t> (SDGs)</a:t>
              </a:r>
              <a:endParaRPr lang="th-TH" sz="1000" b="1" dirty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03" name="Picture 102" descr="Untitled-1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90295" y="5545113"/>
              <a:ext cx="691913" cy="675154"/>
            </a:xfrm>
            <a:prstGeom prst="rect">
              <a:avLst/>
            </a:prstGeom>
          </p:spPr>
        </p:pic>
        <p:pic>
          <p:nvPicPr>
            <p:cNvPr id="107" name="Picture 106" descr="Integration copy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500702" y="5473675"/>
              <a:ext cx="963428" cy="642285"/>
            </a:xfrm>
            <a:prstGeom prst="rect">
              <a:avLst/>
            </a:prstGeom>
          </p:spPr>
        </p:pic>
        <p:pic>
          <p:nvPicPr>
            <p:cNvPr id="108" name="Picture 107" descr="Untitled-1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64990" y="5547790"/>
              <a:ext cx="997241" cy="720000"/>
            </a:xfrm>
            <a:prstGeom prst="rect">
              <a:avLst/>
            </a:prstGeom>
          </p:spPr>
        </p:pic>
      </p:grpSp>
      <p:pic>
        <p:nvPicPr>
          <p:cNvPr id="117" name="Picture 116" descr="logo MOPH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964653" y="807577"/>
            <a:ext cx="928694" cy="930713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88666" y="3445436"/>
            <a:ext cx="710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71546" y="5905444"/>
            <a:ext cx="473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Road map </a:t>
            </a:r>
            <a:r>
              <a:rPr lang="th-TH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แผนยุทธศาสตร์ชาติระยะ 20 ปี ด้านสาธารณสุข (</a:t>
            </a:r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Phase)</a:t>
            </a:r>
            <a:endParaRPr lang="th-TH" sz="18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142852" y="6238884"/>
            <a:ext cx="1440000" cy="848640"/>
            <a:chOff x="264636" y="6238884"/>
            <a:chExt cx="1440000" cy="848640"/>
          </a:xfrm>
        </p:grpSpPr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 l="26275" t="32659" r="64959" b="54450"/>
            <a:stretch>
              <a:fillRect/>
            </a:stretch>
          </p:blipFill>
          <p:spPr bwMode="auto">
            <a:xfrm>
              <a:off x="357166" y="6238884"/>
              <a:ext cx="612000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3" name="Round Diagonal Corner Rectangle 62"/>
            <p:cNvSpPr/>
            <p:nvPr/>
          </p:nvSpPr>
          <p:spPr>
            <a:xfrm flipH="1">
              <a:off x="762042" y="6298823"/>
              <a:ext cx="928695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วางรากฐาน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64636" y="6779747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1 (2560-2564)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571688" y="6298447"/>
            <a:ext cx="1618501" cy="787855"/>
            <a:chOff x="3608324" y="6298447"/>
            <a:chExt cx="1618501" cy="787855"/>
          </a:xfrm>
        </p:grpSpPr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 l="65463" t="31914" r="25771" b="53591"/>
            <a:stretch>
              <a:fillRect/>
            </a:stretch>
          </p:blipFill>
          <p:spPr bwMode="auto">
            <a:xfrm>
              <a:off x="3679762" y="6298447"/>
              <a:ext cx="544257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Round Diagonal Corner Rectangle 66"/>
            <p:cNvSpPr/>
            <p:nvPr/>
          </p:nvSpPr>
          <p:spPr>
            <a:xfrm flipH="1">
              <a:off x="3930825" y="6318826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สู่ความยั่งยืน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608324" y="6778525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3 (2570-2574)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821551" y="6238884"/>
            <a:ext cx="1643074" cy="857256"/>
            <a:chOff x="1856988" y="6238884"/>
            <a:chExt cx="1643074" cy="857256"/>
          </a:xfrm>
        </p:grpSpPr>
        <p:pic>
          <p:nvPicPr>
            <p:cNvPr id="90" name="Picture 89" descr="hands-people-e1368522553594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56988" y="6238884"/>
              <a:ext cx="739051" cy="540000"/>
            </a:xfrm>
            <a:prstGeom prst="rect">
              <a:avLst/>
            </a:prstGeom>
          </p:spPr>
        </p:pic>
        <p:sp>
          <p:nvSpPr>
            <p:cNvPr id="70" name="Round Diagonal Corner Rectangle 69"/>
            <p:cNvSpPr/>
            <p:nvPr/>
          </p:nvSpPr>
          <p:spPr>
            <a:xfrm flipH="1">
              <a:off x="2204062" y="6306763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สร้างความเข้มแข็ง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905052" y="6788363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2 (2565-2569)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50575" y="6227009"/>
            <a:ext cx="1667012" cy="869131"/>
            <a:chOff x="5214950" y="6227009"/>
            <a:chExt cx="1667012" cy="869131"/>
          </a:xfrm>
        </p:grpSpPr>
        <p:sp>
          <p:nvSpPr>
            <p:cNvPr id="73" name="Round Diagonal Corner Rectangle 72"/>
            <p:cNvSpPr/>
            <p:nvPr/>
          </p:nvSpPr>
          <p:spPr>
            <a:xfrm flipH="1">
              <a:off x="5585962" y="6318638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เป็น 1 ใน 3 </a:t>
              </a:r>
              <a:b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ของเอเชีย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214950" y="6788363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4 (2575-2579)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1" name="Picture 90" descr="541px-Location_Asia.svg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309950" y="6227009"/>
              <a:ext cx="540000" cy="540000"/>
            </a:xfrm>
            <a:prstGeom prst="rect">
              <a:avLst/>
            </a:prstGeom>
          </p:spPr>
        </p:pic>
      </p:grpSp>
      <p:pic>
        <p:nvPicPr>
          <p:cNvPr id="80" name="Picture 6" descr="fb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64" y="5095876"/>
            <a:ext cx="1000132" cy="757243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5286388" y="5595942"/>
            <a:ext cx="1285884" cy="3077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ประเทศไทย 4.0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253</Words>
  <Application>Microsoft Office PowerPoint</Application>
  <PresentationFormat>กระดาษ A4 (210x297 มม.)</PresentationFormat>
  <Paragraphs>56</Paragraphs>
  <Slides>1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5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7" baseType="lpstr">
      <vt:lpstr>Arial</vt:lpstr>
      <vt:lpstr>Angsana New</vt:lpstr>
      <vt:lpstr>Calibri</vt:lpstr>
      <vt:lpstr>Cordia New</vt:lpstr>
      <vt:lpstr>TH SarabunPSK</vt:lpstr>
      <vt:lpstr>Office Theme</vt:lpstr>
      <vt:lpstr>ภาพนิ่ง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MOPH188</dc:creator>
  <cp:lastModifiedBy>WAN</cp:lastModifiedBy>
  <cp:revision>56</cp:revision>
  <dcterms:created xsi:type="dcterms:W3CDTF">2016-05-02T03:44:34Z</dcterms:created>
  <dcterms:modified xsi:type="dcterms:W3CDTF">2016-05-04T08:48:29Z</dcterms:modified>
</cp:coreProperties>
</file>