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61" r:id="rId3"/>
    <p:sldId id="262" r:id="rId4"/>
    <p:sldId id="258" r:id="rId5"/>
    <p:sldId id="257" r:id="rId6"/>
    <p:sldId id="268" r:id="rId7"/>
    <p:sldId id="264" r:id="rId8"/>
    <p:sldId id="265" r:id="rId9"/>
    <p:sldId id="266" r:id="rId10"/>
    <p:sldId id="267" r:id="rId11"/>
    <p:sldId id="263" r:id="rId12"/>
    <p:sldId id="269" r:id="rId13"/>
  </p:sldIdLst>
  <p:sldSz cx="9144000" cy="6858000" type="screen4x3"/>
  <p:notesSz cx="6797675" cy="9926638"/>
  <p:embeddedFontLst>
    <p:embeddedFont>
      <p:font typeface="Angsana New" pitchFamily="18" charset="-34"/>
      <p:regular r:id="rId15"/>
      <p:bold r:id="rId16"/>
      <p:italic r:id="rId17"/>
      <p:boldItalic r:id="rId18"/>
    </p:embeddedFont>
    <p:embeddedFont>
      <p:font typeface="TH SarabunPSK" pitchFamily="34" charset="-34"/>
      <p:regular r:id="rId19"/>
      <p:bold r:id="rId20"/>
      <p:italic r:id="rId21"/>
      <p:boldItalic r:id="rId22"/>
    </p:embeddedFont>
    <p:embeddedFont>
      <p:font typeface="Malgun Gothic" pitchFamily="34" charset="-127"/>
      <p:regular r:id="rId23"/>
      <p:bold r:id="rId24"/>
    </p:embeddedFont>
    <p:embeddedFont>
      <p:font typeface="TH Niramit AS" pitchFamily="2" charset="-34"/>
      <p:regular r:id="rId25"/>
      <p:bold r:id="rId26"/>
      <p:italic r:id="rId27"/>
      <p:boldItalic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Cordia New" pitchFamily="34" charset="-34"/>
      <p:regular r:id="rId33"/>
      <p:bold r:id="rId34"/>
      <p:italic r:id="rId35"/>
      <p:boldItalic r:id="rId36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9900FF"/>
    <a:srgbClr val="000066"/>
    <a:srgbClr val="FF9900"/>
    <a:srgbClr val="99CCFF"/>
    <a:srgbClr val="FF5050"/>
    <a:srgbClr val="000099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08B81E7C-F270-44AA-A0ED-D6A0EEE5EBC4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FF11690D-AD7E-4597-AC5F-2541EB27F99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1690D-AD7E-4597-AC5F-2541EB27F99C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thaiDist"/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	ปัญหาท้าทายด้านระบบบริการสุขภาพที่สำคัญ</a:t>
            </a:r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 และต้องเร่งแก้ไข ได้แก่</a:t>
            </a:r>
            <a:endParaRPr lang="th-TH" dirty="0" smtClean="0">
              <a:latin typeface="TH Niramit AS" pitchFamily="2" charset="-34"/>
              <a:cs typeface="TH Niramit AS" pitchFamily="2" charset="-34"/>
            </a:endParaRPr>
          </a:p>
          <a:p>
            <a:pPr algn="thaiDist"/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	</a:t>
            </a:r>
            <a:endParaRPr lang="en-US" dirty="0" smtClean="0">
              <a:latin typeface="TH Niramit AS" pitchFamily="2" charset="-34"/>
              <a:cs typeface="TH Niramit AS" pitchFamily="2" charset="-34"/>
            </a:endParaRPr>
          </a:p>
          <a:p>
            <a:pPr lvl="0" algn="thaiDist"/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	1. กลุ่มเด็ก มี</a:t>
            </a:r>
            <a:r>
              <a:rPr lang="en-US" dirty="0" smtClean="0">
                <a:latin typeface="TH Niramit AS" pitchFamily="2" charset="-34"/>
                <a:cs typeface="TH Niramit AS" pitchFamily="2" charset="-34"/>
              </a:rPr>
              <a:t> IQ </a:t>
            </a:r>
            <a:r>
              <a:rPr lang="th-TH" dirty="0" smtClean="0">
                <a:latin typeface="TH Niramit AS" pitchFamily="2" charset="-34"/>
                <a:cs typeface="TH Niramit AS" pitchFamily="2" charset="-34"/>
              </a:rPr>
              <a:t>ต่ำกว่าค่าเฉลี่ยและมีพัฒนาการที่ล่าช้า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2. มีความแออัดของหน่วยบริการ และมีปัญหาในการเข้าถึงบริการที่จำเป็น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3. คนไทยยังเสียชีวิตจากโรคที่ป้องกันได้ เช่น โรคหลอดเลือดสมอง / หัวใจ / บาดเจ็บ และ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4. สังคมไทยกำลังเข้าสู่สังคมผู้สูงอายุ แต่ยังขาดระบบการดูแลผู้สูงอายุที่ดี มีคุณภาพ 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</a:t>
            </a:r>
          </a:p>
          <a:p>
            <a:pPr lvl="0" algn="thaiDist"/>
            <a:r>
              <a:rPr lang="th-TH" baseline="0" dirty="0" smtClean="0">
                <a:latin typeface="TH Niramit AS" pitchFamily="2" charset="-34"/>
                <a:cs typeface="TH Niramit AS" pitchFamily="2" charset="-34"/>
              </a:rPr>
              <a:t>	จึงต้องเร่งปรับปรุงแก้ไข</a:t>
            </a:r>
          </a:p>
          <a:p>
            <a:pPr algn="thaiDist"/>
            <a:endParaRPr lang="th-TH" baseline="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73B83-7A60-4049-B988-33C097F94504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CADF-60CB-4E30-B807-B55F1C1CE0D0}" type="datetimeFigureOut">
              <a:rPr lang="th-TH" smtClean="0"/>
              <a:pPr/>
              <a:t>04/05/59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48C1E-FD16-436D-8093-892B4B059F3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3.png"/><Relationship Id="rId4" Type="http://schemas.openxmlformats.org/officeDocument/2006/relationships/image" Target="../media/image14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jpeg"/><Relationship Id="rId7" Type="http://schemas.openxmlformats.org/officeDocument/2006/relationships/image" Target="../media/image4.png"/><Relationship Id="rId12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.png"/><Relationship Id="rId7" Type="http://schemas.openxmlformats.org/officeDocument/2006/relationships/image" Target="../media/image3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2628" r="12701"/>
          <a:stretch>
            <a:fillRect/>
          </a:stretch>
        </p:blipFill>
        <p:spPr bwMode="auto">
          <a:xfrm>
            <a:off x="0" y="0"/>
            <a:ext cx="9144000" cy="68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logo MOP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285728"/>
            <a:ext cx="1494974" cy="14982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12254" y="5618165"/>
            <a:ext cx="30460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สำนักนโยบายและยุทธศาสตร์</a:t>
            </a:r>
          </a:p>
          <a:p>
            <a:pPr algn="r"/>
            <a:r>
              <a:rPr lang="en-US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พฤษภาคม </a:t>
            </a:r>
            <a:r>
              <a:rPr lang="en-US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2559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922250" y="2357430"/>
            <a:ext cx="54360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altLang="ko-KR" sz="3600" b="1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แผนยุทธศาสตร์ชาติ ระยะ 20 ปี</a:t>
            </a:r>
          </a:p>
          <a:p>
            <a:pPr algn="ctr"/>
            <a:r>
              <a:rPr lang="th-TH" altLang="ko-KR" sz="3600" b="1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(ด้านสาธารณสุข)</a:t>
            </a:r>
            <a:endParaRPr lang="en-US" altLang="ko-KR" sz="3600" b="1" dirty="0" smtClean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 flipH="1"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ระบบบริการข้อมูลสุขภาพ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(HIS) 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 flipH="1"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การพัฒนาระบบข้อมูลสุขภาพส่วนบุคคล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PHR) 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 flipH="1"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3)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ศูนย์ข้อมูลสุขภาพ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HDC)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928926" y="4211"/>
            <a:ext cx="4286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Governance Excellence</a:t>
            </a:r>
          </a:p>
          <a:p>
            <a:pPr algn="ctr"/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 </a:t>
            </a:r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500 </a:t>
            </a:r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ล้านบาท/ปี</a:t>
            </a:r>
            <a:endParaRPr lang="th-TH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1800" b="1" u="sng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8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18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โครงการลดความเหลื่อมล้ำของ 3 ระบบ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โครงการสร้างความยั่งยืนของระบบหลักประกันสุขภาพ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การเข้าถึงระบบหลักประกันสุขภาพของแรงงานข้ามชาติ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ระบบควบคุมภายในและบริหารความเสี่ยง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โครงการหน่วยงานคุณธรรม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โครงการประเมินคุณธรรมและความโปร่งใส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โครงการพัฒนาการผลิตยาและวัคซีนที่มีคุณภาพและมาตรฐานสากล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</a:t>
            </a:r>
            <a:r>
              <a:rPr lang="th-TH" sz="1600" dirty="0" smtClean="0"/>
              <a:t>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โครงการคุ้มครองผู้บริโภค</a:t>
            </a:r>
            <a:endParaRPr lang="en-US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โครงการจัดซื้อยาร่วมและเวชภัณฑ์มิใช่ยา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2" name="Picture 21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2" y="0"/>
            <a:ext cx="3214679" cy="1176572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>
          <a:xfrm>
            <a:off x="199566" y="151262"/>
            <a:ext cx="2372170" cy="777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โครงการ/</a:t>
            </a:r>
            <a:b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งบประมาณ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24" name="Picture 23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363459" y="2326237"/>
            <a:ext cx="341053" cy="270000"/>
          </a:xfrm>
          <a:prstGeom prst="rect">
            <a:avLst/>
          </a:prstGeom>
        </p:spPr>
      </p:pic>
      <p:pic>
        <p:nvPicPr>
          <p:cNvPr id="25" name="Picture 24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4983771" y="2326237"/>
            <a:ext cx="341053" cy="270000"/>
          </a:xfrm>
          <a:prstGeom prst="rect">
            <a:avLst/>
          </a:prstGeom>
        </p:spPr>
      </p:pic>
      <p:pic>
        <p:nvPicPr>
          <p:cNvPr id="26" name="Picture 25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6415084" y="2072017"/>
            <a:ext cx="341053" cy="270000"/>
          </a:xfrm>
          <a:prstGeom prst="rect">
            <a:avLst/>
          </a:prstGeom>
        </p:spPr>
      </p:pic>
      <p:pic>
        <p:nvPicPr>
          <p:cNvPr id="27" name="Picture 26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7756640" y="1976439"/>
            <a:ext cx="341053" cy="270000"/>
          </a:xfrm>
          <a:prstGeom prst="rect">
            <a:avLst/>
          </a:prstGeom>
        </p:spPr>
      </p:pic>
      <p:pic>
        <p:nvPicPr>
          <p:cNvPr id="29" name="Picture 28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6475595" y="5119019"/>
            <a:ext cx="341053" cy="270000"/>
          </a:xfrm>
          <a:prstGeom prst="rect">
            <a:avLst/>
          </a:prstGeom>
        </p:spPr>
      </p:pic>
      <p:pic>
        <p:nvPicPr>
          <p:cNvPr id="30" name="Picture 29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7780780" y="5009349"/>
            <a:ext cx="341053" cy="270000"/>
          </a:xfrm>
          <a:prstGeom prst="rect">
            <a:avLst/>
          </a:prstGeom>
        </p:spPr>
      </p:pic>
      <p:pic>
        <p:nvPicPr>
          <p:cNvPr id="31" name="Picture 30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5198085" y="5000975"/>
            <a:ext cx="341053" cy="270000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9" name="Picture 38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40" name="Picture 39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41" name="Picture 4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45" name="Picture 44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46" name="Picture 4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47" name="Picture 4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48" name="Picture 47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 rot="20714339">
            <a:off x="417180" y="3411351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714339">
            <a:off x="5003002" y="3340430"/>
            <a:ext cx="1180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 rot="20714339">
            <a:off x="6396737" y="6201318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ศปท.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 rot="20714339">
            <a:off x="5104212" y="611195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(ตรวจสอบ</a:t>
            </a:r>
          </a:p>
          <a:p>
            <a:pPr algn="ctr"/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ภายใน)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0" name="TextBox 69"/>
          <p:cNvSpPr txBox="1"/>
          <p:nvPr/>
        </p:nvSpPr>
        <p:spPr>
          <a:xfrm rot="20714339">
            <a:off x="3168170" y="6225058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1" name="TextBox 70"/>
          <p:cNvSpPr txBox="1"/>
          <p:nvPr/>
        </p:nvSpPr>
        <p:spPr>
          <a:xfrm rot="20714339">
            <a:off x="1758179" y="6233773"/>
            <a:ext cx="1077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/ว./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2" name="TextBox 71"/>
          <p:cNvSpPr txBox="1"/>
          <p:nvPr/>
        </p:nvSpPr>
        <p:spPr>
          <a:xfrm rot="20714339">
            <a:off x="577339" y="6262348"/>
            <a:ext cx="8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อภ.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สวค.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 rot="20714339">
            <a:off x="1722597" y="3397916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4" name="TextBox 73"/>
          <p:cNvSpPr txBox="1"/>
          <p:nvPr/>
        </p:nvSpPr>
        <p:spPr>
          <a:xfrm rot="20714339">
            <a:off x="3103731" y="3416966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 rot="20714339">
            <a:off x="6298411" y="3359480"/>
            <a:ext cx="1180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 rot="20714339">
            <a:off x="7665258" y="3355473"/>
            <a:ext cx="1180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 rot="20714339">
            <a:off x="7806966" y="6185926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ศปท.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8" name="Picture 77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79" name="Picture 78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8" y="1928802"/>
            <a:ext cx="332308" cy="360000"/>
          </a:xfrm>
          <a:prstGeom prst="rect">
            <a:avLst/>
          </a:prstGeom>
        </p:spPr>
      </p:pic>
      <p:pic>
        <p:nvPicPr>
          <p:cNvPr id="80" name="Picture 79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643966" y="1928802"/>
            <a:ext cx="298071" cy="360000"/>
          </a:xfrm>
          <a:prstGeom prst="rect">
            <a:avLst/>
          </a:prstGeom>
        </p:spPr>
      </p:pic>
      <p:pic>
        <p:nvPicPr>
          <p:cNvPr id="81" name="Picture 80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57884" y="4643446"/>
            <a:ext cx="298071" cy="360000"/>
          </a:xfrm>
          <a:prstGeom prst="rect">
            <a:avLst/>
          </a:prstGeom>
        </p:spPr>
      </p:pic>
      <p:pic>
        <p:nvPicPr>
          <p:cNvPr id="82" name="Picture 81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6" y="4643446"/>
            <a:ext cx="298071" cy="360000"/>
          </a:xfrm>
          <a:prstGeom prst="rect">
            <a:avLst/>
          </a:prstGeom>
        </p:spPr>
      </p:pic>
      <p:pic>
        <p:nvPicPr>
          <p:cNvPr id="83" name="Picture 82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72528" y="4714884"/>
            <a:ext cx="298071" cy="360000"/>
          </a:xfrm>
          <a:prstGeom prst="rect">
            <a:avLst/>
          </a:prstGeom>
        </p:spPr>
      </p:pic>
      <p:pic>
        <p:nvPicPr>
          <p:cNvPr id="84" name="Picture 83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14414" y="4714884"/>
            <a:ext cx="332308" cy="360000"/>
          </a:xfrm>
          <a:prstGeom prst="rect">
            <a:avLst/>
          </a:prstGeom>
        </p:spPr>
      </p:pic>
      <p:pic>
        <p:nvPicPr>
          <p:cNvPr id="85" name="Picture 84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14612" y="4786322"/>
            <a:ext cx="332308" cy="360000"/>
          </a:xfrm>
          <a:prstGeom prst="rect">
            <a:avLst/>
          </a:prstGeom>
        </p:spPr>
      </p:pic>
      <p:pic>
        <p:nvPicPr>
          <p:cNvPr id="86" name="Picture 85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4857760"/>
            <a:ext cx="332308" cy="360000"/>
          </a:xfrm>
          <a:prstGeom prst="rect">
            <a:avLst/>
          </a:prstGeom>
        </p:spPr>
      </p:pic>
      <p:pic>
        <p:nvPicPr>
          <p:cNvPr id="87" name="Picture 86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4414" y="1857364"/>
            <a:ext cx="238527" cy="360000"/>
          </a:xfrm>
          <a:prstGeom prst="rect">
            <a:avLst/>
          </a:prstGeom>
        </p:spPr>
      </p:pic>
      <p:pic>
        <p:nvPicPr>
          <p:cNvPr id="88" name="Picture 87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1857364"/>
            <a:ext cx="238527" cy="360000"/>
          </a:xfrm>
          <a:prstGeom prst="rect">
            <a:avLst/>
          </a:prstGeom>
        </p:spPr>
      </p:pic>
      <p:pic>
        <p:nvPicPr>
          <p:cNvPr id="89" name="Picture 88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86644" y="1928802"/>
            <a:ext cx="238527" cy="360000"/>
          </a:xfrm>
          <a:prstGeom prst="rect">
            <a:avLst/>
          </a:prstGeom>
        </p:spPr>
      </p:pic>
      <p:pic>
        <p:nvPicPr>
          <p:cNvPr id="66" name="รูปภาพ 65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001" y="2428868"/>
            <a:ext cx="475231" cy="357190"/>
          </a:xfrm>
          <a:prstGeom prst="rect">
            <a:avLst/>
          </a:prstGeom>
        </p:spPr>
      </p:pic>
      <p:pic>
        <p:nvPicPr>
          <p:cNvPr id="90" name="รูปภาพ 89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8273" y="2428868"/>
            <a:ext cx="475231" cy="357190"/>
          </a:xfrm>
          <a:prstGeom prst="rect">
            <a:avLst/>
          </a:prstGeom>
        </p:spPr>
      </p:pic>
      <p:pic>
        <p:nvPicPr>
          <p:cNvPr id="91" name="รูปภาพ 90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0430" y="2428868"/>
            <a:ext cx="475231" cy="357190"/>
          </a:xfrm>
          <a:prstGeom prst="rect">
            <a:avLst/>
          </a:prstGeom>
        </p:spPr>
      </p:pic>
      <p:pic>
        <p:nvPicPr>
          <p:cNvPr id="93" name="รูปภาพ 92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06" y="5072074"/>
            <a:ext cx="475231" cy="357190"/>
          </a:xfrm>
          <a:prstGeom prst="rect">
            <a:avLst/>
          </a:prstGeom>
        </p:spPr>
      </p:pic>
      <p:pic>
        <p:nvPicPr>
          <p:cNvPr id="94" name="รูปภาพ 93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563" y="5072074"/>
            <a:ext cx="475231" cy="357190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6143636" y="1000108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</a:t>
            </a:r>
            <a:r>
              <a:rPr lang="th-TH" sz="18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การชาติ ปี 60 - 7 โครงการ</a:t>
            </a:r>
          </a:p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5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1_2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3314754" cy="1213200"/>
          </a:xfrm>
          <a:prstGeom prst="rect">
            <a:avLst/>
          </a:prstGeom>
        </p:spPr>
      </p:pic>
      <p:pic>
        <p:nvPicPr>
          <p:cNvPr id="8" name="Picture 7" descr="logo ppt-blue-righ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51" name="AutoShape 14"/>
          <p:cNvSpPr>
            <a:spLocks noChangeArrowheads="1"/>
          </p:cNvSpPr>
          <p:nvPr/>
        </p:nvSpPr>
        <p:spPr bwMode="auto">
          <a:xfrm>
            <a:off x="142844" y="142852"/>
            <a:ext cx="2795162" cy="707886"/>
          </a:xfrm>
          <a:prstGeom prst="rect">
            <a:avLst/>
          </a:prstGeom>
          <a:noFill/>
          <a:ln w="12700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300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Timeline</a:t>
            </a:r>
            <a:endParaRPr lang="th-TH" sz="4000" dirty="0">
              <a:solidFill>
                <a:srgbClr val="003300"/>
              </a:solidFill>
              <a:latin typeface="TH Niramit AS" pitchFamily="2" charset="-34"/>
              <a:ea typeface="Angsana New" pitchFamily="18" charset="-34"/>
              <a:cs typeface="TH Niramit AS" pitchFamily="2" charset="-34"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0" y="1000108"/>
            <a:ext cx="9144000" cy="2246769"/>
          </a:xfrm>
          <a:prstGeom prst="rect">
            <a:avLst/>
          </a:prstGeom>
          <a:noFill/>
          <a:ln w="12700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กำหนดการจัดประชุมทำแผนยุทธศาสตร์การพัฒนาสุขภาพ ระยะ 20 ปี </a:t>
            </a:r>
            <a:b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</a:br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(พ.ศ.2560 – 2579)</a:t>
            </a:r>
            <a:b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</a:br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โดย นายกำพล กิจชระภูมิ วิทยากรที่ปรึกษาอิสระ ด้านการบริหารผลผลิต</a:t>
            </a:r>
          </a:p>
          <a:p>
            <a:pPr algn="ctr"/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ณ ห้องประชุม 2 ชั้น 4 อาคาร 6 สำนักนโยบายและยุทธศาสตร์</a:t>
            </a:r>
            <a:b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</a:br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เวลา 17.00 – 20.00 น.</a:t>
            </a:r>
            <a:endParaRPr lang="th-TH" dirty="0">
              <a:solidFill>
                <a:srgbClr val="000099"/>
              </a:solidFill>
              <a:latin typeface="TH Niramit AS" pitchFamily="2" charset="-34"/>
              <a:ea typeface="Angsana New" pitchFamily="18" charset="-34"/>
              <a:cs typeface="TH Niramit AS" pitchFamily="2" charset="-34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-31564" y="3143248"/>
            <a:ext cx="2357454" cy="2357454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TextBox 21"/>
          <p:cNvSpPr txBox="1"/>
          <p:nvPr/>
        </p:nvSpPr>
        <p:spPr>
          <a:xfrm>
            <a:off x="468502" y="3500438"/>
            <a:ext cx="135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พฤษภาคม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67014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82750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-32" y="4016058"/>
          <a:ext cx="2286016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  <a:gridCol w="571504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อ.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Oval 34"/>
          <p:cNvSpPr/>
          <p:nvPr/>
        </p:nvSpPr>
        <p:spPr>
          <a:xfrm>
            <a:off x="2254452" y="3143248"/>
            <a:ext cx="2357454" cy="235745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TextBox 35"/>
          <p:cNvSpPr txBox="1"/>
          <p:nvPr/>
        </p:nvSpPr>
        <p:spPr>
          <a:xfrm>
            <a:off x="2817582" y="3500438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มิถุนายน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2453030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468766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38"/>
          <p:cNvGraphicFramePr>
            <a:graphicFrameLocks noGrp="1"/>
          </p:cNvGraphicFramePr>
          <p:nvPr/>
        </p:nvGraphicFramePr>
        <p:xfrm>
          <a:off x="2285984" y="4016058"/>
          <a:ext cx="2286015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"/>
                <a:gridCol w="457203"/>
                <a:gridCol w="457203"/>
                <a:gridCol w="457203"/>
                <a:gridCol w="457203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จ.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err="1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พฤ.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30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Oval 39"/>
          <p:cNvSpPr/>
          <p:nvPr/>
        </p:nvSpPr>
        <p:spPr>
          <a:xfrm>
            <a:off x="4540468" y="3143248"/>
            <a:ext cx="2357454" cy="235745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TextBox 40"/>
          <p:cNvSpPr txBox="1"/>
          <p:nvPr/>
        </p:nvSpPr>
        <p:spPr>
          <a:xfrm>
            <a:off x="5072066" y="3500438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กรกฎาคม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4739046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754782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Table 43"/>
          <p:cNvGraphicFramePr>
            <a:graphicFrameLocks noGrp="1"/>
          </p:cNvGraphicFramePr>
          <p:nvPr/>
        </p:nvGraphicFramePr>
        <p:xfrm>
          <a:off x="4857752" y="4016058"/>
          <a:ext cx="1714512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err="1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พฤ.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27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Oval 44"/>
          <p:cNvSpPr/>
          <p:nvPr/>
        </p:nvSpPr>
        <p:spPr>
          <a:xfrm>
            <a:off x="6826484" y="3143248"/>
            <a:ext cx="2357454" cy="235745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TextBox 45"/>
          <p:cNvSpPr txBox="1"/>
          <p:nvPr/>
        </p:nvSpPr>
        <p:spPr>
          <a:xfrm>
            <a:off x="7462929" y="3500438"/>
            <a:ext cx="11095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สิงหาคม</a:t>
            </a:r>
            <a:endParaRPr lang="th-TH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7025062" y="4000504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7040798" y="4786322"/>
            <a:ext cx="2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Table 48"/>
          <p:cNvGraphicFramePr>
            <a:graphicFrameLocks noGrp="1"/>
          </p:cNvGraphicFramePr>
          <p:nvPr/>
        </p:nvGraphicFramePr>
        <p:xfrm>
          <a:off x="6858016" y="4016058"/>
          <a:ext cx="2286015" cy="82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"/>
                <a:gridCol w="457203"/>
                <a:gridCol w="457203"/>
                <a:gridCol w="457203"/>
                <a:gridCol w="457203"/>
              </a:tblGrid>
              <a:tr h="32306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ศ.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จ.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พ.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จ.</a:t>
                      </a:r>
                      <a:endParaRPr lang="th-TH" sz="18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7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10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15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0099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29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" name="AutoShape 14"/>
          <p:cNvSpPr>
            <a:spLocks noChangeArrowheads="1"/>
          </p:cNvSpPr>
          <p:nvPr/>
        </p:nvSpPr>
        <p:spPr bwMode="auto">
          <a:xfrm>
            <a:off x="-32" y="5689603"/>
            <a:ext cx="9144000" cy="954107"/>
          </a:xfrm>
          <a:prstGeom prst="rect">
            <a:avLst/>
          </a:prstGeom>
          <a:noFill/>
          <a:ln w="12700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ขอให้ทุกหน่วยงานพิจารณามอบหมายผู้แทนที่มีอำนาจในการตัดสินใจ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H Niramit AS" pitchFamily="2" charset="-34"/>
                <a:ea typeface="Angsana New" pitchFamily="18" charset="-34"/>
                <a:cs typeface="TH Niramit AS" pitchFamily="2" charset="-34"/>
              </a:rPr>
              <a:t>เข้าร่วมประชุมตามวัน เวลา และสถานที่ดังกล่าว</a:t>
            </a:r>
            <a:endParaRPr lang="th-TH" dirty="0">
              <a:solidFill>
                <a:srgbClr val="FF0000"/>
              </a:solidFill>
              <a:latin typeface="TH Niramit AS" pitchFamily="2" charset="-34"/>
              <a:ea typeface="Angsana New" pitchFamily="18" charset="-34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729188" y="2462751"/>
            <a:ext cx="36856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ขอบคุณครับ</a:t>
            </a:r>
            <a:endParaRPr lang="th-TH" sz="8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3357554" cy="1228865"/>
          </a:xfrm>
          <a:prstGeom prst="rect">
            <a:avLst/>
          </a:prstGeom>
        </p:spPr>
      </p:pic>
      <p:pic>
        <p:nvPicPr>
          <p:cNvPr id="8" name="Picture 7" descr="logo ppt-blue-right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4" name="Picture 3" descr="3.jpg"/>
          <p:cNvPicPr>
            <a:picLocks noChangeAspect="1"/>
          </p:cNvPicPr>
          <p:nvPr/>
        </p:nvPicPr>
        <p:blipFill>
          <a:blip r:embed="rId5" cstate="print"/>
          <a:srcRect l="7031" t="28547" r="8593"/>
          <a:stretch>
            <a:fillRect/>
          </a:stretch>
        </p:blipFill>
        <p:spPr>
          <a:xfrm>
            <a:off x="214250" y="2000240"/>
            <a:ext cx="7072362" cy="32742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" y="3286124"/>
            <a:ext cx="9144000" cy="16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Pentagon 5"/>
          <p:cNvSpPr/>
          <p:nvPr/>
        </p:nvSpPr>
        <p:spPr>
          <a:xfrm rot="5400000">
            <a:off x="464220" y="3417094"/>
            <a:ext cx="1428760" cy="1309697"/>
          </a:xfrm>
          <a:prstGeom prst="homePlat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459" y="3357562"/>
            <a:ext cx="1455303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ความเป็น</a:t>
            </a:r>
            <a:b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สังคมเมือง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" name="Pentagon 9"/>
          <p:cNvSpPr/>
          <p:nvPr/>
        </p:nvSpPr>
        <p:spPr>
          <a:xfrm rot="5400000">
            <a:off x="2095608" y="3412586"/>
            <a:ext cx="1428760" cy="1309697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1" name="Pentagon 10"/>
          <p:cNvSpPr/>
          <p:nvPr/>
        </p:nvSpPr>
        <p:spPr>
          <a:xfrm rot="5400000">
            <a:off x="3845745" y="3412586"/>
            <a:ext cx="1428760" cy="1309697"/>
          </a:xfrm>
          <a:prstGeom prst="homePlat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2" name="Pentagon 11"/>
          <p:cNvSpPr/>
          <p:nvPr/>
        </p:nvSpPr>
        <p:spPr>
          <a:xfrm rot="5400000">
            <a:off x="5619820" y="3417094"/>
            <a:ext cx="1428760" cy="1309697"/>
          </a:xfrm>
          <a:prstGeom prst="homePlate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2587484" y="2889971"/>
            <a:ext cx="492443" cy="142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latin typeface="TH Niramit AS" pitchFamily="2" charset="-34"/>
                <a:cs typeface="TH Niramit AS" pitchFamily="2" charset="-34"/>
              </a:rPr>
              <a:t>สังคมผู้สูงอายุ</a:t>
            </a:r>
          </a:p>
        </p:txBody>
      </p:sp>
      <p:sp>
        <p:nvSpPr>
          <p:cNvPr id="14" name="TextBox 13"/>
          <p:cNvSpPr txBox="1"/>
          <p:nvPr/>
        </p:nvSpPr>
        <p:spPr>
          <a:xfrm rot="5400000">
            <a:off x="5957809" y="2982304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การเปลี่ยนแปลงสภาพภูมิอากาศ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4183922" y="2982304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latin typeface="TH Niramit AS" pitchFamily="2" charset="-34"/>
                <a:cs typeface="TH Niramit AS" pitchFamily="2" charset="-34"/>
              </a:rPr>
              <a:t>โลกเชื่อมต่อ</a:t>
            </a:r>
            <a:br>
              <a:rPr lang="th-TH" sz="2000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2000" b="1" dirty="0" smtClean="0">
                <a:latin typeface="TH Niramit AS" pitchFamily="2" charset="-34"/>
                <a:cs typeface="TH Niramit AS" pitchFamily="2" charset="-34"/>
              </a:rPr>
              <a:t>การค้าการลงทุน</a:t>
            </a:r>
            <a:endParaRPr lang="th-TH" sz="20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79387" y="71414"/>
            <a:ext cx="2392349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rPr>
              <a:t>Future Events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42812" y="5143512"/>
            <a:ext cx="8215370" cy="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iamond 20"/>
          <p:cNvSpPr/>
          <p:nvPr/>
        </p:nvSpPr>
        <p:spPr>
          <a:xfrm>
            <a:off x="1023818" y="5000636"/>
            <a:ext cx="285752" cy="285752"/>
          </a:xfrm>
          <a:prstGeom prst="diamond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Diamond 21"/>
          <p:cNvSpPr/>
          <p:nvPr/>
        </p:nvSpPr>
        <p:spPr>
          <a:xfrm>
            <a:off x="2666892" y="5000636"/>
            <a:ext cx="285752" cy="285752"/>
          </a:xfrm>
          <a:prstGeom prst="diamond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Diamond 22"/>
          <p:cNvSpPr/>
          <p:nvPr/>
        </p:nvSpPr>
        <p:spPr>
          <a:xfrm>
            <a:off x="4428904" y="5000636"/>
            <a:ext cx="285752" cy="285752"/>
          </a:xfrm>
          <a:prstGeom prst="diamon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Diamond 23"/>
          <p:cNvSpPr/>
          <p:nvPr/>
        </p:nvSpPr>
        <p:spPr>
          <a:xfrm>
            <a:off x="6203167" y="5000636"/>
            <a:ext cx="285752" cy="285752"/>
          </a:xfrm>
          <a:prstGeom prst="diamond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Diamond 24"/>
          <p:cNvSpPr/>
          <p:nvPr/>
        </p:nvSpPr>
        <p:spPr>
          <a:xfrm>
            <a:off x="7834366" y="5000636"/>
            <a:ext cx="285752" cy="285752"/>
          </a:xfrm>
          <a:prstGeom prst="diamond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Pentagon 25"/>
          <p:cNvSpPr/>
          <p:nvPr/>
        </p:nvSpPr>
        <p:spPr>
          <a:xfrm rot="5400000">
            <a:off x="7262893" y="3417094"/>
            <a:ext cx="1428760" cy="1309697"/>
          </a:xfrm>
          <a:prstGeom prst="homePlat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 rot="5400000">
            <a:off x="7600882" y="2982304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ความก้าวหน้า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Technology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8" name="Picture 27" descr="downloa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050" y="2250367"/>
            <a:ext cx="1252537" cy="815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2928926" cy="107198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0" y="3500438"/>
            <a:ext cx="9144000" cy="1928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2" name="Oval 21"/>
          <p:cNvSpPr/>
          <p:nvPr/>
        </p:nvSpPr>
        <p:spPr>
          <a:xfrm rot="5400000">
            <a:off x="576697" y="3522509"/>
            <a:ext cx="1901530" cy="1714512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3" name="Oval 22"/>
          <p:cNvSpPr/>
          <p:nvPr/>
        </p:nvSpPr>
        <p:spPr>
          <a:xfrm rot="5400000">
            <a:off x="2505523" y="3518001"/>
            <a:ext cx="1901530" cy="17145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4" name="Oval 23"/>
          <p:cNvSpPr/>
          <p:nvPr/>
        </p:nvSpPr>
        <p:spPr>
          <a:xfrm rot="5400000">
            <a:off x="4505787" y="3518001"/>
            <a:ext cx="1901530" cy="1714512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5" name="Oval 24"/>
          <p:cNvSpPr/>
          <p:nvPr/>
        </p:nvSpPr>
        <p:spPr>
          <a:xfrm rot="5400000">
            <a:off x="6506051" y="3522509"/>
            <a:ext cx="1901530" cy="1714512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7" name="Picture 26" descr="3.jpg"/>
          <p:cNvPicPr>
            <a:picLocks noChangeAspect="1"/>
          </p:cNvPicPr>
          <p:nvPr/>
        </p:nvPicPr>
        <p:blipFill>
          <a:blip r:embed="rId4" cstate="print"/>
          <a:srcRect l="7031" t="92741" r="8593"/>
          <a:stretch>
            <a:fillRect/>
          </a:stretch>
        </p:blipFill>
        <p:spPr>
          <a:xfrm>
            <a:off x="428596" y="5357826"/>
            <a:ext cx="8072494" cy="379680"/>
          </a:xfrm>
          <a:prstGeom prst="rect">
            <a:avLst/>
          </a:prstGeom>
        </p:spPr>
      </p:pic>
      <p:sp>
        <p:nvSpPr>
          <p:cNvPr id="33" name="Oval 32"/>
          <p:cNvSpPr/>
          <p:nvPr/>
        </p:nvSpPr>
        <p:spPr>
          <a:xfrm>
            <a:off x="1285852" y="5357826"/>
            <a:ext cx="428628" cy="42862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3214678" y="5357826"/>
            <a:ext cx="428628" cy="42862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5214942" y="5357826"/>
            <a:ext cx="428628" cy="42862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219968" y="5357826"/>
            <a:ext cx="428628" cy="42862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199566" y="56666"/>
            <a:ext cx="1857356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Contexts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9507" y="4071942"/>
            <a:ext cx="1455303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ค่าใช้จ่ายด้านสุขภาพที่เพิ่มขึ้น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 rot="5400000">
            <a:off x="4875258" y="3697246"/>
            <a:ext cx="1107996" cy="142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การขาดแคลนกำลังคนด้านสุขภาพ</a:t>
            </a:r>
            <a:endParaRPr lang="th-TH" sz="20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 rot="5400000">
            <a:off x="7029410" y="3614796"/>
            <a:ext cx="800219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ความเหลื่อมล้ำของระบบสุขภาพ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5786" y="3984973"/>
            <a:ext cx="1455303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คนไทยเจ็บป่วยจากโรคที่ป้องกันได้</a:t>
            </a:r>
            <a:endParaRPr lang="th-TH" sz="2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1" name="Picture 40" descr="sawangbamphen_comscan0001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5110" y="1503248"/>
            <a:ext cx="1143008" cy="1489864"/>
          </a:xfrm>
          <a:prstGeom prst="rect">
            <a:avLst/>
          </a:prstGeom>
        </p:spPr>
      </p:pic>
      <p:pic>
        <p:nvPicPr>
          <p:cNvPr id="43" name="Picture 42" descr="145557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0130" y="1827384"/>
            <a:ext cx="1583918" cy="1155832"/>
          </a:xfrm>
          <a:prstGeom prst="rect">
            <a:avLst/>
          </a:prstGeom>
        </p:spPr>
      </p:pic>
      <p:pic>
        <p:nvPicPr>
          <p:cNvPr id="48" name="Picture 47" descr="10-อาชีพที่จะฮิตในอนาคต-tee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1643050"/>
            <a:ext cx="1357322" cy="1350535"/>
          </a:xfrm>
          <a:prstGeom prst="rect">
            <a:avLst/>
          </a:prstGeom>
        </p:spPr>
      </p:pic>
      <p:pic>
        <p:nvPicPr>
          <p:cNvPr id="51" name="Picture 50" descr="7n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488" y="2087559"/>
            <a:ext cx="1214446" cy="897823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342300" y="5342836"/>
            <a:ext cx="290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1</a:t>
            </a:r>
            <a:endParaRPr lang="th-TH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81404" y="5342836"/>
            <a:ext cx="324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2</a:t>
            </a:r>
            <a:endParaRPr lang="th-TH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56400" y="5327846"/>
            <a:ext cx="327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3</a:t>
            </a:r>
            <a:endParaRPr lang="th-TH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86644" y="5327846"/>
            <a:ext cx="319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4</a:t>
            </a:r>
            <a:endParaRPr lang="th-TH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2" name="Picture 41" descr="logo ppt-blue-right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sion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1769" y="1107672"/>
            <a:ext cx="1214345" cy="10756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071810"/>
            <a:ext cx="9144000" cy="12858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9" descr="Our_Miss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0609" y="1228297"/>
            <a:ext cx="1214345" cy="6908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00100" y="1934166"/>
            <a:ext cx="18822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เป็นองค์กรหลักด้านสุขภาพ</a:t>
            </a:r>
          </a:p>
          <a:p>
            <a:pPr algn="ctr"/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ที่รวมพลังสังคม</a:t>
            </a:r>
          </a:p>
          <a:p>
            <a:pPr algn="ctr"/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เพื่อประชาชนสุขภาพดี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1934166"/>
            <a:ext cx="21515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พัฒนาและอภิบาลระบบสุขภาพ</a:t>
            </a:r>
          </a:p>
          <a:p>
            <a:pPr algn="ctr"/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อย่างมีส่วนร่วม</a:t>
            </a:r>
          </a:p>
          <a:p>
            <a:pPr algn="ctr"/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และยั่งยืน</a:t>
            </a:r>
            <a:endParaRPr lang="th-TH" sz="18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947268" y="3150218"/>
            <a:ext cx="6088814" cy="1137833"/>
            <a:chOff x="1947268" y="3150218"/>
            <a:chExt cx="6088814" cy="1137833"/>
          </a:xfrm>
        </p:grpSpPr>
        <p:sp>
          <p:nvSpPr>
            <p:cNvPr id="5" name="Rounded Rectangle 4"/>
            <p:cNvSpPr/>
            <p:nvPr/>
          </p:nvSpPr>
          <p:spPr>
            <a:xfrm>
              <a:off x="3597950" y="3817884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94056" y="3641720"/>
              <a:ext cx="13548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O  </a:t>
              </a:r>
              <a:r>
                <a:rPr lang="en-US" sz="2000" b="1" dirty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riginality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094701" y="3326444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25267" y="3150218"/>
              <a:ext cx="25667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P  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eople</a:t>
              </a:r>
              <a:r>
                <a:rPr lang="en-US" sz="18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centered approach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947268" y="3345170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56316" y="3150218"/>
              <a:ext cx="10999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M 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astery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842681" y="3805133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62363" y="3626972"/>
              <a:ext cx="11737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H  </a:t>
              </a:r>
              <a:r>
                <a:rPr lang="en-US" sz="18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umility</a:t>
              </a:r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368287" y="3743658"/>
            <a:ext cx="9589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MoPH</a:t>
            </a:r>
            <a:endParaRPr lang="en-US" sz="32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8717" y="6004270"/>
            <a:ext cx="15103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ประชาชนสุขภาพดี</a:t>
            </a:r>
            <a:endParaRPr lang="th-TH" sz="2000" b="1" u="sng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2430670" y="5859702"/>
            <a:ext cx="1139383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5431065" y="5859701"/>
            <a:ext cx="1139385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86182" y="5998394"/>
            <a:ext cx="15552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เจ้าหน้าที่มีความสุข</a:t>
            </a:r>
            <a:endParaRPr lang="th-TH" sz="2000" b="1" u="sng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98094" y="5990133"/>
            <a:ext cx="1502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ระบบสุขภาพยั่งยืน</a:t>
            </a:r>
            <a:endParaRPr lang="th-TH" sz="20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5" name="Picture 24" descr="017745_R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23" y="5290012"/>
            <a:ext cx="1071547" cy="776872"/>
          </a:xfrm>
          <a:prstGeom prst="rect">
            <a:avLst/>
          </a:prstGeom>
        </p:spPr>
      </p:pic>
      <p:pic>
        <p:nvPicPr>
          <p:cNvPr id="26" name="Picture 25" descr="1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41314" y="5241326"/>
            <a:ext cx="928694" cy="817251"/>
          </a:xfrm>
          <a:prstGeom prst="rect">
            <a:avLst/>
          </a:prstGeom>
        </p:spPr>
      </p:pic>
      <p:pic>
        <p:nvPicPr>
          <p:cNvPr id="27" name="Picture 26" descr="main_home1_770x350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87" y="5286386"/>
            <a:ext cx="1785927" cy="811785"/>
          </a:xfrm>
          <a:prstGeom prst="rect">
            <a:avLst/>
          </a:prstGeom>
        </p:spPr>
      </p:pic>
      <p:pic>
        <p:nvPicPr>
          <p:cNvPr id="28" name="Picture 27" descr="core-valu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42" y="3143248"/>
            <a:ext cx="714380" cy="714380"/>
          </a:xfrm>
          <a:prstGeom prst="rect">
            <a:avLst/>
          </a:prstGeom>
        </p:spPr>
      </p:pic>
      <p:pic>
        <p:nvPicPr>
          <p:cNvPr id="29" name="Picture 28" descr="logo MOPH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30453" y="428604"/>
            <a:ext cx="1283095" cy="1285884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953081" y="4415861"/>
            <a:ext cx="12378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3200" b="1" cap="none" spc="0" dirty="0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en-US" sz="32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2" name="Picture 31" descr="logo ppt-blue-right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33" name="Picture 32" descr="s1_1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0" y="0"/>
            <a:ext cx="3143240" cy="1150426"/>
          </a:xfrm>
          <a:prstGeom prst="rect">
            <a:avLst/>
          </a:prstGeom>
        </p:spPr>
      </p:pic>
      <p:sp>
        <p:nvSpPr>
          <p:cNvPr id="34" name="Title 1"/>
          <p:cNvSpPr txBox="1">
            <a:spLocks/>
          </p:cNvSpPr>
          <p:nvPr/>
        </p:nvSpPr>
        <p:spPr>
          <a:xfrm>
            <a:off x="199566" y="56666"/>
            <a:ext cx="2229294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แผน 20 ปี </a:t>
            </a:r>
            <a:r>
              <a:rPr lang="th-TH" sz="32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กสธ.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3099106"/>
            <a:ext cx="7268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Road map </a:t>
            </a:r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แผนยุทธศาสตร์ชาติระยะ 20 ปี ด้านสาธารณสุข (</a:t>
            </a:r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Phase)</a:t>
            </a:r>
            <a:endParaRPr lang="th-TH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24" y="821919"/>
            <a:ext cx="9144024" cy="22145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TextBox 14"/>
          <p:cNvSpPr txBox="1"/>
          <p:nvPr/>
        </p:nvSpPr>
        <p:spPr>
          <a:xfrm>
            <a:off x="71414" y="2422073"/>
            <a:ext cx="1284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กรอบแนวคิด</a:t>
            </a:r>
            <a:endParaRPr lang="th-TH" sz="24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1686815"/>
            <a:ext cx="1000132" cy="3077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นโยบายรัฐบาล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26468" y="1686815"/>
            <a:ext cx="1388474" cy="9541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แผนพัฒนาเศรษฐกิจ</a:t>
            </a:r>
            <a:b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และสังคมแห่งชาติ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ฉบับที่ 12 </a:t>
            </a:r>
            <a:b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(พ.ศ.2560 – 2564)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9" name="Picture 18" descr="นโยบายรัฐบา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5864" y="977197"/>
            <a:ext cx="505200" cy="720000"/>
          </a:xfrm>
          <a:prstGeom prst="rect">
            <a:avLst/>
          </a:prstGeom>
        </p:spPr>
      </p:pic>
      <p:pic>
        <p:nvPicPr>
          <p:cNvPr id="20" name="Picture 19" descr="แผน 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7106" y="972435"/>
            <a:ext cx="520302" cy="720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157380" y="1690873"/>
            <a:ext cx="1628802" cy="73866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ยุทธศาสตร์ชาติระยะ 20 ปี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และการปฏิรูปประเทศไทย</a:t>
            </a:r>
            <a:b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ด้านสาธารณสุข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64000" y="1686815"/>
            <a:ext cx="2108594" cy="13849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การบูร</a:t>
            </a:r>
            <a:r>
              <a:rPr lang="th-TH" sz="1400" b="1" dirty="0" err="1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ณา</a:t>
            </a:r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 (Integrated)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องค์รวมและผสมผสาน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(Holistic &amp; Comprehensive)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การมีส่วนร่วมของพหุภาคี 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400" b="1" dirty="0" err="1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Multisectoral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ประสิทธิภาพและประสิทธิผล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43503" y="1688437"/>
            <a:ext cx="1543075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เป้าหมายการพัฒนาที่ยั่งยืน</a:t>
            </a:r>
            <a:r>
              <a:rPr lang="en-US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 (SDGs)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4" name="Picture 23" descr="Untitled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8915" y="1014967"/>
            <a:ext cx="691913" cy="675154"/>
          </a:xfrm>
          <a:prstGeom prst="rect">
            <a:avLst/>
          </a:prstGeom>
        </p:spPr>
      </p:pic>
      <p:pic>
        <p:nvPicPr>
          <p:cNvPr id="25" name="Picture 24" descr="Integration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20" y="964795"/>
            <a:ext cx="1080000" cy="720000"/>
          </a:xfrm>
          <a:prstGeom prst="rect">
            <a:avLst/>
          </a:prstGeom>
        </p:spPr>
      </p:pic>
      <p:pic>
        <p:nvPicPr>
          <p:cNvPr id="26" name="Picture 25" descr="Untitled-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18967" y="966815"/>
            <a:ext cx="997241" cy="720000"/>
          </a:xfrm>
          <a:prstGeom prst="rect">
            <a:avLst/>
          </a:prstGeom>
        </p:spPr>
      </p:pic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785786" y="5214950"/>
            <a:ext cx="778674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642910" y="3828356"/>
            <a:ext cx="2000264" cy="1172280"/>
            <a:chOff x="428596" y="3799838"/>
            <a:chExt cx="2000264" cy="1172280"/>
          </a:xfrm>
        </p:grpSpPr>
        <p:sp>
          <p:nvSpPr>
            <p:cNvPr id="34" name="Round Diagonal Corner Rectangle 33"/>
            <p:cNvSpPr/>
            <p:nvPr/>
          </p:nvSpPr>
          <p:spPr>
            <a:xfrm flipH="1">
              <a:off x="500034" y="3799838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วางรากฐาน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28596" y="4572008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 1 (2560-2564)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14876" y="3827134"/>
            <a:ext cx="2000264" cy="1172280"/>
            <a:chOff x="428596" y="3799838"/>
            <a:chExt cx="2000264" cy="1172280"/>
          </a:xfrm>
        </p:grpSpPr>
        <p:sp>
          <p:nvSpPr>
            <p:cNvPr id="37" name="Round Diagonal Corner Rectangle 36"/>
            <p:cNvSpPr/>
            <p:nvPr/>
          </p:nvSpPr>
          <p:spPr>
            <a:xfrm flipH="1">
              <a:off x="500034" y="3799838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สู่ความยั่งยืน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28596" y="4572008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Phase3 (2570-2574)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714612" y="5429264"/>
            <a:ext cx="2000264" cy="1143008"/>
            <a:chOff x="2871136" y="5429264"/>
            <a:chExt cx="2000264" cy="1143008"/>
          </a:xfrm>
        </p:grpSpPr>
        <p:sp>
          <p:nvSpPr>
            <p:cNvPr id="40" name="Round Diagonal Corner Rectangle 39"/>
            <p:cNvSpPr/>
            <p:nvPr/>
          </p:nvSpPr>
          <p:spPr>
            <a:xfrm flipH="1">
              <a:off x="3000364" y="5786454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สร้างความเข้มแข็ง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871136" y="5429264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 2 (2565-2569)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674196" y="5429264"/>
            <a:ext cx="2000264" cy="1143008"/>
            <a:chOff x="6674196" y="5429264"/>
            <a:chExt cx="2000264" cy="1143008"/>
          </a:xfrm>
        </p:grpSpPr>
        <p:sp>
          <p:nvSpPr>
            <p:cNvPr id="44" name="Round Diagonal Corner Rectangle 43"/>
            <p:cNvSpPr/>
            <p:nvPr/>
          </p:nvSpPr>
          <p:spPr>
            <a:xfrm flipH="1">
              <a:off x="6786578" y="5786454"/>
              <a:ext cx="1785950" cy="785818"/>
            </a:xfrm>
            <a:prstGeom prst="round2DiagRect">
              <a:avLst>
                <a:gd name="adj1" fmla="val 27088"/>
                <a:gd name="adj2" fmla="val 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เป็น 1 ใน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ของเอเชีย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674196" y="5429264"/>
              <a:ext cx="2000264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Phase 4 (2575-2579)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50" name="Picture 49" descr="hands-people-e136852255359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14678" y="4256225"/>
            <a:ext cx="1000132" cy="730763"/>
          </a:xfrm>
          <a:prstGeom prst="rect">
            <a:avLst/>
          </a:prstGeom>
        </p:spPr>
      </p:pic>
      <p:pic>
        <p:nvPicPr>
          <p:cNvPr id="51" name="Picture 50" descr="541px-Location_Asia.svg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86644" y="4170676"/>
            <a:ext cx="785818" cy="785818"/>
          </a:xfrm>
          <a:prstGeom prst="rect">
            <a:avLst/>
          </a:prstGeom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0" cstate="print"/>
          <a:srcRect l="26275" t="32659" r="64959" b="54450"/>
          <a:stretch>
            <a:fillRect/>
          </a:stretch>
        </p:blipFill>
        <p:spPr bwMode="auto">
          <a:xfrm>
            <a:off x="1072147" y="5415615"/>
            <a:ext cx="1142399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10" cstate="print"/>
          <a:srcRect l="65463" t="31914" r="25771" b="53591"/>
          <a:stretch>
            <a:fillRect/>
          </a:stretch>
        </p:blipFill>
        <p:spPr bwMode="auto">
          <a:xfrm>
            <a:off x="5203297" y="5371474"/>
            <a:ext cx="1015947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7" name="Straight Connector 56"/>
          <p:cNvCxnSpPr>
            <a:stCxn id="33" idx="2"/>
            <a:endCxn id="54" idx="0"/>
          </p:cNvCxnSpPr>
          <p:nvPr/>
        </p:nvCxnSpPr>
        <p:spPr>
          <a:xfrm rot="16200000" flipH="1">
            <a:off x="1435705" y="5207972"/>
            <a:ext cx="414979" cy="305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0" idx="2"/>
            <a:endCxn id="41" idx="0"/>
          </p:cNvCxnSpPr>
          <p:nvPr/>
        </p:nvCxnSpPr>
        <p:spPr>
          <a:xfrm rot="5400000">
            <a:off x="3493606" y="5208126"/>
            <a:ext cx="442276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38" idx="2"/>
            <a:endCxn id="55" idx="0"/>
          </p:cNvCxnSpPr>
          <p:nvPr/>
        </p:nvCxnSpPr>
        <p:spPr>
          <a:xfrm rot="5400000">
            <a:off x="5527110" y="5183576"/>
            <a:ext cx="372060" cy="3737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51" idx="2"/>
            <a:endCxn id="45" idx="0"/>
          </p:cNvCxnSpPr>
          <p:nvPr/>
        </p:nvCxnSpPr>
        <p:spPr>
          <a:xfrm rot="5400000">
            <a:off x="7440556" y="5190267"/>
            <a:ext cx="472770" cy="5225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64" name="Picture 63" descr="s1_1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0" y="0"/>
            <a:ext cx="3143240" cy="1150426"/>
          </a:xfrm>
          <a:prstGeom prst="rect">
            <a:avLst/>
          </a:prstGeom>
        </p:spPr>
      </p:pic>
      <p:sp>
        <p:nvSpPr>
          <p:cNvPr id="65" name="Title 1"/>
          <p:cNvSpPr txBox="1">
            <a:spLocks/>
          </p:cNvSpPr>
          <p:nvPr/>
        </p:nvSpPr>
        <p:spPr>
          <a:xfrm>
            <a:off x="199566" y="56666"/>
            <a:ext cx="2229294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แผน 20 ปี </a:t>
            </a:r>
            <a:r>
              <a:rPr lang="th-TH" sz="32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กสธ.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39" name="Picture 6" descr="fb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2071678"/>
            <a:ext cx="857256" cy="77153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357818" y="2643182"/>
            <a:ext cx="1285884" cy="3077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effectLst/>
                <a:latin typeface="TH SarabunPSK" pitchFamily="34" charset="-34"/>
                <a:cs typeface="TH SarabunPSK" pitchFamily="34" charset="-34"/>
              </a:rPr>
              <a:t>ประเทศไทย 4.0</a:t>
            </a:r>
            <a:endParaRPr lang="th-TH" sz="1400" b="1" dirty="0">
              <a:solidFill>
                <a:srgbClr val="0033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57158" y="4000504"/>
            <a:ext cx="36739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1643050"/>
            <a:ext cx="3571876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  <a:p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  <a:p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   ต่อโรคไม่ติดต่อเรื้อรัง</a:t>
            </a:r>
          </a:p>
          <a:p>
            <a:r>
              <a:rPr lang="th-TH" sz="2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2000" b="1" dirty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3982" y="71414"/>
            <a:ext cx="29017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Excellence Strategies </a:t>
            </a:r>
            <a:br>
              <a:rPr lang="en-US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(16 แผนงาน 48 โครงการ)</a:t>
            </a:r>
          </a:p>
        </p:txBody>
      </p:sp>
      <p:grpSp>
        <p:nvGrpSpPr>
          <p:cNvPr id="2" name="Group 26"/>
          <p:cNvGrpSpPr/>
          <p:nvPr/>
        </p:nvGrpSpPr>
        <p:grpSpPr>
          <a:xfrm>
            <a:off x="2714612" y="2884885"/>
            <a:ext cx="2928958" cy="1805999"/>
            <a:chOff x="2786050" y="3571876"/>
            <a:chExt cx="2928958" cy="1805999"/>
          </a:xfrm>
        </p:grpSpPr>
        <p:pic>
          <p:nvPicPr>
            <p:cNvPr id="5" name="Picture 4" descr="integrated-enterpris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48038" y="3955609"/>
              <a:ext cx="1476372" cy="110727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786050" y="3786190"/>
              <a:ext cx="1143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7030A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P&amp;P </a:t>
              </a:r>
              <a:br>
                <a:rPr lang="en-US" sz="2000" b="1" dirty="0" smtClean="0">
                  <a:solidFill>
                    <a:srgbClr val="7030A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7030A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43372" y="3571876"/>
              <a:ext cx="1143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0099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Service </a:t>
              </a:r>
              <a:br>
                <a:rPr lang="en-US" sz="2000" b="1" dirty="0" smtClean="0">
                  <a:solidFill>
                    <a:srgbClr val="000099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000099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2000" y="4354305"/>
              <a:ext cx="1143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People </a:t>
              </a:r>
              <a:br>
                <a:rPr lang="en-US" sz="2000" b="1" dirty="0" smtClean="0">
                  <a:solidFill>
                    <a:srgbClr val="FF0000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FF0000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43240" y="4669989"/>
              <a:ext cx="12144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33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Governance</a:t>
              </a:r>
              <a:br>
                <a:rPr lang="en-US" sz="2000" b="1" dirty="0" smtClean="0">
                  <a:solidFill>
                    <a:srgbClr val="0033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</a:br>
              <a:r>
                <a:rPr lang="en-US" sz="2000" b="1" dirty="0" smtClean="0">
                  <a:solidFill>
                    <a:srgbClr val="0033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H SarabunPSK" pitchFamily="34" charset="-34"/>
                  <a:cs typeface="TH SarabunPSK" pitchFamily="34" charset="-34"/>
                </a:rPr>
                <a:t>Excellence</a:t>
              </a:r>
              <a:endParaRPr lang="th-TH" sz="2000" b="1" dirty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072098" y="1891247"/>
            <a:ext cx="3714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  <a:p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  <a:p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  <a:p>
            <a:r>
              <a:rPr lang="th-TH" sz="2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20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506" y="3714752"/>
            <a:ext cx="4391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2. การผลิตและพัฒนากำลังคน</a:t>
            </a:r>
          </a:p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3. การพัฒนาประสิทธิภาพระบบบริหารจัดการ</a:t>
            </a:r>
            <a:b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31" name="Picture 30" descr="s1_1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0"/>
            <a:ext cx="3143240" cy="1150426"/>
          </a:xfrm>
          <a:prstGeom prst="rect">
            <a:avLst/>
          </a:prstGeom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199566" y="56666"/>
            <a:ext cx="2229294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แผน 20 ปี </a:t>
            </a:r>
            <a:r>
              <a:rPr lang="th-TH" sz="32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กสธ.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16" name="Picture 15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239884" y="1713518"/>
            <a:ext cx="341053" cy="270000"/>
          </a:xfrm>
          <a:prstGeom prst="rect">
            <a:avLst/>
          </a:prstGeom>
        </p:spPr>
      </p:pic>
      <p:pic>
        <p:nvPicPr>
          <p:cNvPr id="18" name="Picture 17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260489" y="2944347"/>
            <a:ext cx="341053" cy="270000"/>
          </a:xfrm>
          <a:prstGeom prst="rect">
            <a:avLst/>
          </a:prstGeom>
        </p:spPr>
      </p:pic>
      <p:pic>
        <p:nvPicPr>
          <p:cNvPr id="19" name="Picture 18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327088" y="4087355"/>
            <a:ext cx="341053" cy="270000"/>
          </a:xfrm>
          <a:prstGeom prst="rect">
            <a:avLst/>
          </a:prstGeom>
        </p:spPr>
      </p:pic>
      <p:pic>
        <p:nvPicPr>
          <p:cNvPr id="20" name="Picture 19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331927" y="4389565"/>
            <a:ext cx="341053" cy="270000"/>
          </a:xfrm>
          <a:prstGeom prst="rect">
            <a:avLst/>
          </a:prstGeom>
        </p:spPr>
      </p:pic>
      <p:pic>
        <p:nvPicPr>
          <p:cNvPr id="21" name="Picture 20" descr="วงกลมหัวข้อ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85829">
            <a:off x="5041996" y="2872909"/>
            <a:ext cx="341053" cy="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rgbClr val="660066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1) โครงการพัฒนาศักยภาพคนไทย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rgbClr val="660066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2) โครงการลดการตายก่อนวัยอันควร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rgbClr val="660066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3) โครงการสร้างความเข้มแข็งและความอบอุ่นของครอบครัวไทย </a:t>
            </a:r>
            <a:endParaRPr lang="th-TH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pic>
        <p:nvPicPr>
          <p:cNvPr id="29" name="Picture 28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2" y="0"/>
            <a:ext cx="3122907" cy="1142984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199566" y="151262"/>
            <a:ext cx="2515046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โครงการ/</a:t>
            </a:r>
            <a:b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0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งบประมาณ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643174" y="-24"/>
            <a:ext cx="41434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P&amp;P Excellence</a:t>
            </a:r>
            <a:br>
              <a:rPr lang="en-US" sz="40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 </a:t>
            </a:r>
            <a:r>
              <a:rPr lang="en-US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2,000 </a:t>
            </a:r>
            <a:r>
              <a:rPr lang="th-TH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ล้านบาท/ปี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ต่อโรคไม่ติดต่อเรื้อรัง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1800" b="1" u="sng" dirty="0">
              <a:solidFill>
                <a:schemeClr val="accent6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 flipH="1"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1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) โครงการการจัดการโรคและภัยสุขภาพ และการตอบโต้ภาวะฉุกเฉินด้านสาธารณสุข</a:t>
            </a:r>
            <a:endParaRPr lang="en-US" sz="9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 flipH="1"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2) โครงการสร้างเสริมสุขภาพประชาชนบนผืนแผ่นดินไทย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 flipH="1"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3) โครงการสร้างความรอบรู้ด้านสุขภาพ</a:t>
            </a:r>
            <a:endParaRPr lang="th-TH" sz="3200" b="1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6" name="Oval 55"/>
          <p:cNvSpPr/>
          <p:nvPr/>
        </p:nvSpPr>
        <p:spPr>
          <a:xfrm flipH="1"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โครงการบริหารจัดการขยะและสิ่งแวดล้อม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 flipH="1"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โครงการพัฒนาคุณภาพสถานบริการสุขภาพภาครัฐ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 flipH="1"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โครงการบริหารจัดการมลพิษทางอากาศ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) โครงการส่งเสริมและพัฒนาความมั่นคงด้านอาหาร</a:t>
            </a:r>
            <a:endParaRPr lang="en-US" sz="1000" b="1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2)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โครงการส่งเสริมและพัฒนาคุณภาพชีวิตและความปลอดภัยจากปัจจัยเสี่ยงต่อโรค</a:t>
            </a:r>
            <a:endParaRPr lang="en-US" sz="1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3) โครงการส่งเสริมการจัดการองค์ความรู้ด้านอาหารศึกษา</a:t>
            </a:r>
            <a:endParaRPr lang="th-TH" sz="3200" b="1" dirty="0" smtClean="0">
              <a:solidFill>
                <a:schemeClr val="tx1"/>
              </a:solidFill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22" name="Picture 21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478338" y="2333629"/>
            <a:ext cx="341053" cy="270000"/>
          </a:xfrm>
          <a:prstGeom prst="rect">
            <a:avLst/>
          </a:prstGeom>
        </p:spPr>
      </p:pic>
      <p:pic>
        <p:nvPicPr>
          <p:cNvPr id="23" name="Picture 22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1755848" y="2341311"/>
            <a:ext cx="341053" cy="270000"/>
          </a:xfrm>
          <a:prstGeom prst="rect">
            <a:avLst/>
          </a:prstGeom>
        </p:spPr>
      </p:pic>
      <p:pic>
        <p:nvPicPr>
          <p:cNvPr id="24" name="Picture 23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3208748" y="2072017"/>
            <a:ext cx="341053" cy="270000"/>
          </a:xfrm>
          <a:prstGeom prst="rect">
            <a:avLst/>
          </a:prstGeom>
        </p:spPr>
      </p:pic>
      <p:pic>
        <p:nvPicPr>
          <p:cNvPr id="25" name="Picture 24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5134039" y="4999301"/>
            <a:ext cx="341053" cy="270000"/>
          </a:xfrm>
          <a:prstGeom prst="rect">
            <a:avLst/>
          </a:prstGeom>
        </p:spPr>
      </p:pic>
      <p:pic>
        <p:nvPicPr>
          <p:cNvPr id="26" name="Picture 25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7777245" y="5000975"/>
            <a:ext cx="341053" cy="270000"/>
          </a:xfrm>
          <a:prstGeom prst="rect">
            <a:avLst/>
          </a:prstGeom>
        </p:spPr>
      </p:pic>
      <p:pic>
        <p:nvPicPr>
          <p:cNvPr id="27" name="Picture 2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31" name="Picture 3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39" name="Picture 38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40" name="Picture 39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41" name="Picture 4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45" name="Picture 44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46" name="Picture 4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 rot="20515859">
            <a:off x="603558" y="3424180"/>
            <a:ext cx="7537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TextBox 47"/>
          <p:cNvSpPr txBox="1"/>
          <p:nvPr/>
        </p:nvSpPr>
        <p:spPr>
          <a:xfrm rot="20515859">
            <a:off x="1807968" y="3419475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 rot="20515859">
            <a:off x="3497530" y="3419475"/>
            <a:ext cx="431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สจ.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 rot="20473425">
            <a:off x="5369344" y="3424180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 rot="20473425">
            <a:off x="6756078" y="342418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473425">
            <a:off x="7998146" y="3419418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 rot="20780613">
            <a:off x="8001024" y="6267470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 rot="20780613">
            <a:off x="6443675" y="614364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(สบรส./สรพ.)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 rot="20780613">
            <a:off x="5455906" y="627217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0" name="TextBox 69"/>
          <p:cNvSpPr txBox="1"/>
          <p:nvPr/>
        </p:nvSpPr>
        <p:spPr>
          <a:xfrm rot="20558674">
            <a:off x="514322" y="6153169"/>
            <a:ext cx="928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/ว./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สสอป.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 rot="20558674">
            <a:off x="1785918" y="6153169"/>
            <a:ext cx="928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/ว./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สสอป.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4" name="TextBox 73"/>
          <p:cNvSpPr txBox="1"/>
          <p:nvPr/>
        </p:nvSpPr>
        <p:spPr>
          <a:xfrm rot="20558674">
            <a:off x="3214677" y="6153169"/>
            <a:ext cx="928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สสอป.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5" name="Picture 74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52" y="1928802"/>
            <a:ext cx="238527" cy="360000"/>
          </a:xfrm>
          <a:prstGeom prst="rect">
            <a:avLst/>
          </a:prstGeom>
        </p:spPr>
      </p:pic>
      <p:pic>
        <p:nvPicPr>
          <p:cNvPr id="76" name="Picture 75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77" name="Picture 76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1928802"/>
            <a:ext cx="238527" cy="360000"/>
          </a:xfrm>
          <a:prstGeom prst="rect">
            <a:avLst/>
          </a:prstGeom>
        </p:spPr>
      </p:pic>
      <p:pic>
        <p:nvPicPr>
          <p:cNvPr id="78" name="Picture 77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86644" y="1928802"/>
            <a:ext cx="238527" cy="360000"/>
          </a:xfrm>
          <a:prstGeom prst="rect">
            <a:avLst/>
          </a:prstGeom>
        </p:spPr>
      </p:pic>
      <p:pic>
        <p:nvPicPr>
          <p:cNvPr id="79" name="Picture 78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000240"/>
            <a:ext cx="332308" cy="360000"/>
          </a:xfrm>
          <a:prstGeom prst="rect">
            <a:avLst/>
          </a:prstGeom>
        </p:spPr>
      </p:pic>
      <p:pic>
        <p:nvPicPr>
          <p:cNvPr id="80" name="Picture 79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43966" y="2000240"/>
            <a:ext cx="332308" cy="360000"/>
          </a:xfrm>
          <a:prstGeom prst="rect">
            <a:avLst/>
          </a:prstGeom>
        </p:spPr>
      </p:pic>
      <p:pic>
        <p:nvPicPr>
          <p:cNvPr id="81" name="Picture 80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4714884"/>
            <a:ext cx="332308" cy="360000"/>
          </a:xfrm>
          <a:prstGeom prst="rect">
            <a:avLst/>
          </a:prstGeom>
        </p:spPr>
      </p:pic>
      <p:pic>
        <p:nvPicPr>
          <p:cNvPr id="82" name="Picture 81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43966" y="4786322"/>
            <a:ext cx="332308" cy="360000"/>
          </a:xfrm>
          <a:prstGeom prst="rect">
            <a:avLst/>
          </a:prstGeom>
        </p:spPr>
      </p:pic>
      <p:pic>
        <p:nvPicPr>
          <p:cNvPr id="84" name="Picture 83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6" y="4714884"/>
            <a:ext cx="298071" cy="360000"/>
          </a:xfrm>
          <a:prstGeom prst="rect">
            <a:avLst/>
          </a:prstGeom>
        </p:spPr>
      </p:pic>
      <p:pic>
        <p:nvPicPr>
          <p:cNvPr id="85" name="Picture 84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85852" y="4714884"/>
            <a:ext cx="298071" cy="360000"/>
          </a:xfrm>
          <a:prstGeom prst="rect">
            <a:avLst/>
          </a:prstGeom>
        </p:spPr>
      </p:pic>
      <p:pic>
        <p:nvPicPr>
          <p:cNvPr id="86" name="Picture 85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43174" y="4714884"/>
            <a:ext cx="298071" cy="360000"/>
          </a:xfrm>
          <a:prstGeom prst="rect">
            <a:avLst/>
          </a:prstGeom>
        </p:spPr>
      </p:pic>
      <p:pic>
        <p:nvPicPr>
          <p:cNvPr id="87" name="Picture 86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71934" y="4786322"/>
            <a:ext cx="298071" cy="360000"/>
          </a:xfrm>
          <a:prstGeom prst="rect">
            <a:avLst/>
          </a:prstGeom>
        </p:spPr>
      </p:pic>
      <p:pic>
        <p:nvPicPr>
          <p:cNvPr id="68" name="รูปภาพ 67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2285992"/>
            <a:ext cx="475231" cy="357190"/>
          </a:xfrm>
          <a:prstGeom prst="rect">
            <a:avLst/>
          </a:prstGeom>
        </p:spPr>
      </p:pic>
      <p:pic>
        <p:nvPicPr>
          <p:cNvPr id="69" name="รูปภาพ 68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471" y="2285992"/>
            <a:ext cx="475231" cy="357190"/>
          </a:xfrm>
          <a:prstGeom prst="rect">
            <a:avLst/>
          </a:prstGeom>
        </p:spPr>
      </p:pic>
      <p:pic>
        <p:nvPicPr>
          <p:cNvPr id="71" name="รูปภาพ 70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2285992"/>
            <a:ext cx="475231" cy="357190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6143636" y="932905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</a:t>
            </a:r>
            <a:r>
              <a:rPr lang="th-TH" sz="18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การชาติ ปี 60 - 5 โครงการ</a:t>
            </a:r>
          </a:p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3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>
            <a:off x="214282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โครงการผลิตและพัฒนาแพทย์เวชศาสตร์ครอบครัว 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571604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โครงการบริหารจัดการการเงินการคลังระบบบริการปฐมภูมิ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928926" y="1928802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โครงการพัฒนาเครือข่ายระบบสุขภาพระดับอำเภอ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DHS)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85720" y="1500174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14546" y="39365"/>
            <a:ext cx="507209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40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Service  Excellence</a:t>
            </a:r>
            <a:br>
              <a:rPr lang="en-US" sz="40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 </a:t>
            </a:r>
            <a:r>
              <a:rPr lang="en-US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1,000</a:t>
            </a:r>
            <a: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 ล้านบาท/ปี</a:t>
            </a:r>
            <a:b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งบลงทุน 20,000 ล้านบาท/ปี</a:t>
            </a:r>
            <a:endParaRPr lang="th-TH" sz="4000" b="1" dirty="0">
              <a:solidFill>
                <a:srgbClr val="000099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150017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715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1800" b="1" u="sng" dirty="0">
              <a:solidFill>
                <a:schemeClr val="accent6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786314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โครงการระบบบริการสุขภาพ 13 สาขาหลัก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43636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โครงการพัฒนาระบบส่งต่อ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500958" y="1928802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โครงการพัฒนาระบบบริการการแพทย์ฉุกเฉินครบวงจร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 flipH="1"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โครงการศูนย์กลางบริการเพื่อส่งเสริมสุขภาพ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(Wellness Hub)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 flipH="1"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2) โครงการศูนย์กลางบริการด้านผลิตภัณฑ์สุขภาพและสมุนไพรไทย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 (Product Hub)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 flipH="1"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โครงการพัฒนาเขตเศรษฐกิจพิเศษ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(SEZ)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4282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โครงการพัฒนาศูนย์ความเป็นเลิศทางการแพทย์ด้านระบบบริการ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571604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โครงการพัฒนาศูนย์ความเป็นเลิศทางการแพทย์ด้านการศึกษา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28926" y="4714884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โครงการพัฒนาศูนย์ความเป็นเลิศทางการแพทย์ด้านการวิจัย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2" name="Picture 21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2" y="0"/>
            <a:ext cx="3214679" cy="1176572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>
          <a:xfrm>
            <a:off x="199566" y="151262"/>
            <a:ext cx="2515046" cy="785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20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โครงการ/</a:t>
            </a:r>
            <a:br>
              <a:rPr lang="th-TH" sz="20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0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งบประมาณ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24" name="Picture 23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5054227" y="2214893"/>
            <a:ext cx="341053" cy="270000"/>
          </a:xfrm>
          <a:prstGeom prst="rect">
            <a:avLst/>
          </a:prstGeom>
        </p:spPr>
      </p:pic>
      <p:pic>
        <p:nvPicPr>
          <p:cNvPr id="25" name="Picture 24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5134039" y="4753455"/>
            <a:ext cx="341053" cy="270000"/>
          </a:xfrm>
          <a:prstGeom prst="rect">
            <a:avLst/>
          </a:prstGeom>
        </p:spPr>
      </p:pic>
      <p:pic>
        <p:nvPicPr>
          <p:cNvPr id="26" name="Picture 25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7796546" y="5000451"/>
            <a:ext cx="341053" cy="270000"/>
          </a:xfrm>
          <a:prstGeom prst="rect">
            <a:avLst/>
          </a:prstGeom>
        </p:spPr>
      </p:pic>
      <p:pic>
        <p:nvPicPr>
          <p:cNvPr id="27" name="Picture 26" descr="วงกลมหัวข้อ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5829">
            <a:off x="6510662" y="4818193"/>
            <a:ext cx="341053" cy="270000"/>
          </a:xfrm>
          <a:prstGeom prst="rect">
            <a:avLst/>
          </a:prstGeom>
        </p:spPr>
      </p:pic>
      <p:pic>
        <p:nvPicPr>
          <p:cNvPr id="29" name="Picture 28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200289"/>
            <a:ext cx="1119182" cy="800215"/>
          </a:xfrm>
          <a:prstGeom prst="rect">
            <a:avLst/>
          </a:prstGeom>
        </p:spPr>
      </p:pic>
      <p:pic>
        <p:nvPicPr>
          <p:cNvPr id="30" name="Picture 29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3200289"/>
            <a:ext cx="1119182" cy="800215"/>
          </a:xfrm>
          <a:prstGeom prst="rect">
            <a:avLst/>
          </a:prstGeom>
        </p:spPr>
      </p:pic>
      <p:pic>
        <p:nvPicPr>
          <p:cNvPr id="31" name="Picture 3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3200289"/>
            <a:ext cx="1119182" cy="800215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6057809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6057809"/>
            <a:ext cx="1119182" cy="800215"/>
          </a:xfrm>
          <a:prstGeom prst="rect">
            <a:avLst/>
          </a:prstGeom>
        </p:spPr>
      </p:pic>
      <p:pic>
        <p:nvPicPr>
          <p:cNvPr id="34" name="Picture 33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28" y="6057809"/>
            <a:ext cx="1119182" cy="800215"/>
          </a:xfrm>
          <a:prstGeom prst="rect">
            <a:avLst/>
          </a:prstGeom>
        </p:spPr>
      </p:pic>
      <p:pic>
        <p:nvPicPr>
          <p:cNvPr id="36" name="Picture 35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37" name="Picture 36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39" name="Picture 38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pic>
        <p:nvPicPr>
          <p:cNvPr id="40" name="Picture 39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240195"/>
            <a:ext cx="1119182" cy="800215"/>
          </a:xfrm>
          <a:prstGeom prst="rect">
            <a:avLst/>
          </a:prstGeom>
        </p:spPr>
      </p:pic>
      <p:pic>
        <p:nvPicPr>
          <p:cNvPr id="41" name="Picture 40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240195"/>
            <a:ext cx="1119182" cy="800215"/>
          </a:xfrm>
          <a:prstGeom prst="rect">
            <a:avLst/>
          </a:prstGeom>
        </p:spPr>
      </p:pic>
      <p:pic>
        <p:nvPicPr>
          <p:cNvPr id="45" name="Picture 44" descr="rzm-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7660" y="3240195"/>
            <a:ext cx="1119182" cy="800215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 rot="20589718">
            <a:off x="543039" y="3413413"/>
            <a:ext cx="93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 rot="20589718">
            <a:off x="1643042" y="333440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(กลุ่มประกัน)/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TextBox 47"/>
          <p:cNvSpPr txBox="1"/>
          <p:nvPr/>
        </p:nvSpPr>
        <p:spPr>
          <a:xfrm rot="20589718">
            <a:off x="3179328" y="3372865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 rot="20451374">
            <a:off x="5000628" y="3495618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(สบรส.)/พ.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 rot="20451374">
            <a:off x="6357950" y="3467043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 rot="20451374">
            <a:off x="7715272" y="3325598"/>
            <a:ext cx="1022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สพฉ.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สธฉ.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 rot="20747750">
            <a:off x="7699200" y="61436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(สบรส.)/</a:t>
            </a:r>
            <a:b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อย.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 rot="20896331">
            <a:off x="6400848" y="6200498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กรมพัฒน์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ฯ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 rot="20939019">
            <a:off x="5016196" y="6247600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กรมพัฒน์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ฯ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 rot="20506395">
            <a:off x="3082253" y="6158590"/>
            <a:ext cx="12144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ว./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พท.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สจ.สป.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สวรส.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 rot="20506395">
            <a:off x="1785918" y="6191269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สบพช.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 rot="20506395">
            <a:off x="500034" y="6191269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พ./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คร.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/สจ./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/(สบรส.)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" name="Picture 70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1928802"/>
            <a:ext cx="238527" cy="360000"/>
          </a:xfrm>
          <a:prstGeom prst="rect">
            <a:avLst/>
          </a:prstGeom>
        </p:spPr>
      </p:pic>
      <p:pic>
        <p:nvPicPr>
          <p:cNvPr id="72" name="Picture 71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85852" y="1928802"/>
            <a:ext cx="332308" cy="360000"/>
          </a:xfrm>
          <a:prstGeom prst="rect">
            <a:avLst/>
          </a:prstGeom>
        </p:spPr>
      </p:pic>
      <p:pic>
        <p:nvPicPr>
          <p:cNvPr id="73" name="Picture 72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86644" y="4714884"/>
            <a:ext cx="298071" cy="360000"/>
          </a:xfrm>
          <a:prstGeom prst="rect">
            <a:avLst/>
          </a:prstGeom>
        </p:spPr>
      </p:pic>
      <p:pic>
        <p:nvPicPr>
          <p:cNvPr id="74" name="Picture 73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71934" y="2000240"/>
            <a:ext cx="298071" cy="360000"/>
          </a:xfrm>
          <a:prstGeom prst="rect">
            <a:avLst/>
          </a:prstGeom>
        </p:spPr>
      </p:pic>
      <p:pic>
        <p:nvPicPr>
          <p:cNvPr id="75" name="Picture 74" descr="s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72528" y="4714884"/>
            <a:ext cx="298071" cy="360000"/>
          </a:xfrm>
          <a:prstGeom prst="rect">
            <a:avLst/>
          </a:prstGeom>
        </p:spPr>
      </p:pic>
      <p:pic>
        <p:nvPicPr>
          <p:cNvPr id="76" name="Picture 75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58056" y="1928802"/>
            <a:ext cx="332308" cy="360000"/>
          </a:xfrm>
          <a:prstGeom prst="rect">
            <a:avLst/>
          </a:prstGeom>
        </p:spPr>
      </p:pic>
      <p:pic>
        <p:nvPicPr>
          <p:cNvPr id="77" name="Picture 76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43966" y="2000240"/>
            <a:ext cx="332308" cy="360000"/>
          </a:xfrm>
          <a:prstGeom prst="rect">
            <a:avLst/>
          </a:prstGeom>
        </p:spPr>
      </p:pic>
      <p:pic>
        <p:nvPicPr>
          <p:cNvPr id="78" name="Picture 77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4786322"/>
            <a:ext cx="332308" cy="360000"/>
          </a:xfrm>
          <a:prstGeom prst="rect">
            <a:avLst/>
          </a:prstGeom>
        </p:spPr>
      </p:pic>
      <p:pic>
        <p:nvPicPr>
          <p:cNvPr id="79" name="Picture 78" descr="for-mom-clip-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57897" y="4786322"/>
            <a:ext cx="332308" cy="360000"/>
          </a:xfrm>
          <a:prstGeom prst="rect">
            <a:avLst/>
          </a:prstGeom>
        </p:spPr>
      </p:pic>
      <p:pic>
        <p:nvPicPr>
          <p:cNvPr id="80" name="Picture 79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1857364"/>
            <a:ext cx="238527" cy="360000"/>
          </a:xfrm>
          <a:prstGeom prst="rect">
            <a:avLst/>
          </a:prstGeom>
        </p:spPr>
      </p:pic>
      <p:pic>
        <p:nvPicPr>
          <p:cNvPr id="81" name="Picture 80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57290" y="4714884"/>
            <a:ext cx="238527" cy="360000"/>
          </a:xfrm>
          <a:prstGeom prst="rect">
            <a:avLst/>
          </a:prstGeom>
        </p:spPr>
      </p:pic>
      <p:pic>
        <p:nvPicPr>
          <p:cNvPr id="82" name="Picture 81" descr="letter_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4714884"/>
            <a:ext cx="238527" cy="360000"/>
          </a:xfrm>
          <a:prstGeom prst="rect">
            <a:avLst/>
          </a:prstGeom>
        </p:spPr>
      </p:pic>
      <p:pic>
        <p:nvPicPr>
          <p:cNvPr id="70" name="รูปภาพ 69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2357430"/>
            <a:ext cx="475231" cy="357190"/>
          </a:xfrm>
          <a:prstGeom prst="rect">
            <a:avLst/>
          </a:prstGeom>
        </p:spPr>
      </p:pic>
      <p:pic>
        <p:nvPicPr>
          <p:cNvPr id="83" name="รูปภาพ 82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001" y="2357430"/>
            <a:ext cx="475231" cy="357190"/>
          </a:xfrm>
          <a:prstGeom prst="rect">
            <a:avLst/>
          </a:prstGeom>
        </p:spPr>
      </p:pic>
      <p:pic>
        <p:nvPicPr>
          <p:cNvPr id="84" name="รูปภาพ 83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2357430"/>
            <a:ext cx="475231" cy="357190"/>
          </a:xfrm>
          <a:prstGeom prst="rect">
            <a:avLst/>
          </a:prstGeom>
        </p:spPr>
      </p:pic>
      <p:pic>
        <p:nvPicPr>
          <p:cNvPr id="86" name="รูปภาพ 85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2357430"/>
            <a:ext cx="475231" cy="357190"/>
          </a:xfrm>
          <a:prstGeom prst="rect">
            <a:avLst/>
          </a:prstGeom>
        </p:spPr>
      </p:pic>
      <p:pic>
        <p:nvPicPr>
          <p:cNvPr id="87" name="รูปภาพ 86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033" y="2357430"/>
            <a:ext cx="475231" cy="357190"/>
          </a:xfrm>
          <a:prstGeom prst="rect">
            <a:avLst/>
          </a:prstGeom>
        </p:spPr>
      </p:pic>
      <p:pic>
        <p:nvPicPr>
          <p:cNvPr id="88" name="รูปภาพ 87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20" y="2357430"/>
            <a:ext cx="475231" cy="357190"/>
          </a:xfrm>
          <a:prstGeom prst="rect">
            <a:avLst/>
          </a:prstGeom>
        </p:spPr>
      </p:pic>
      <p:pic>
        <p:nvPicPr>
          <p:cNvPr id="89" name="รูปภาพ 88" descr="shutterstock_3051598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5000636"/>
            <a:ext cx="475231" cy="357190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6143636" y="932905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</a:t>
            </a:r>
            <a:r>
              <a:rPr lang="th-TH" sz="18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การชาติ ปี 60 - 4 โครงการ</a:t>
            </a:r>
          </a:p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7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logo ppt-blue-righ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0"/>
            <a:ext cx="1500166" cy="51914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571736" y="-24"/>
            <a:ext cx="45720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People  Excellence</a:t>
            </a:r>
            <a:br>
              <a:rPr lang="en-US" sz="40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งบดำเนินงาน</a:t>
            </a:r>
            <a:r>
              <a:rPr lang="en-US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 500 </a:t>
            </a:r>
            <a:r>
              <a:rPr lang="th-TH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ล้านบาท/ปี</a:t>
            </a:r>
            <a:endParaRPr lang="th-TH" sz="36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00628" y="4000504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1800" b="1" u="sng" dirty="0">
              <a:solidFill>
                <a:schemeClr val="accent6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857752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โครงการพัฒนาเครือข่าย </a:t>
            </a:r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อส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ม. และ </a:t>
            </a:r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อปท.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215074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โครงการพัฒนาเครือข่ายวิชาชีพ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7500958" y="4714884"/>
            <a:ext cx="1500198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โครงการเสริมสร้างความเข้มแข็งชุมชนจัดการสุขภาพด้วยตนเอง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2" name="Picture 21" descr="s1_1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2" y="-7442"/>
            <a:ext cx="3143241" cy="1150426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>
          <a:xfrm>
            <a:off x="199566" y="151262"/>
            <a:ext cx="2372170" cy="705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โครงการ/</a:t>
            </a:r>
            <a:b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400" b="1" noProof="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งบประมาณ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pic>
        <p:nvPicPr>
          <p:cNvPr id="31" name="Picture 30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6000768"/>
            <a:ext cx="1119182" cy="800215"/>
          </a:xfrm>
          <a:prstGeom prst="rect">
            <a:avLst/>
          </a:prstGeom>
        </p:spPr>
      </p:pic>
      <p:pic>
        <p:nvPicPr>
          <p:cNvPr id="32" name="Picture 31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6000768"/>
            <a:ext cx="1119182" cy="800215"/>
          </a:xfrm>
          <a:prstGeom prst="rect">
            <a:avLst/>
          </a:prstGeom>
        </p:spPr>
      </p:pic>
      <p:pic>
        <p:nvPicPr>
          <p:cNvPr id="33" name="Picture 32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7660" y="6000768"/>
            <a:ext cx="1119182" cy="800215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 rot="20734754">
            <a:off x="5342160" y="616754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 rot="20734754">
            <a:off x="6613445" y="620564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TextBox 66"/>
          <p:cNvSpPr txBox="1"/>
          <p:nvPr/>
        </p:nvSpPr>
        <p:spPr>
          <a:xfrm rot="20734754">
            <a:off x="7982799" y="620564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สบส.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2" name="Picture 71" descr="s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15206" y="4714884"/>
            <a:ext cx="298071" cy="360000"/>
          </a:xfrm>
          <a:prstGeom prst="rect">
            <a:avLst/>
          </a:prstGeom>
        </p:spPr>
      </p:pic>
      <p:pic>
        <p:nvPicPr>
          <p:cNvPr id="73" name="Picture 72" descr="s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3966" y="4786322"/>
            <a:ext cx="298071" cy="360000"/>
          </a:xfrm>
          <a:prstGeom prst="rect">
            <a:avLst/>
          </a:prstGeom>
        </p:spPr>
      </p:pic>
      <p:pic>
        <p:nvPicPr>
          <p:cNvPr id="76" name="Picture 75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4714884"/>
            <a:ext cx="332308" cy="360000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6143604" y="928670"/>
            <a:ext cx="3000396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th-TH" sz="1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H SarabunPSK" pitchFamily="34" charset="-34"/>
                <a:cs typeface="TH SarabunPSK" pitchFamily="34" charset="-34"/>
              </a:rPr>
              <a:t>สอดคล้องปฏิรูป – 4 โครงการ</a:t>
            </a:r>
          </a:p>
          <a:p>
            <a:endParaRPr lang="th-TH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8596" y="1357298"/>
            <a:ext cx="4000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u="sng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</p:txBody>
      </p:sp>
      <p:sp>
        <p:nvSpPr>
          <p:cNvPr id="86" name="Oval 58"/>
          <p:cNvSpPr/>
          <p:nvPr/>
        </p:nvSpPr>
        <p:spPr>
          <a:xfrm flipH="1">
            <a:off x="285720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โครงการพัฒนาฐานข้อมูล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7" name="Oval 59"/>
          <p:cNvSpPr/>
          <p:nvPr/>
        </p:nvSpPr>
        <p:spPr>
          <a:xfrm flipH="1">
            <a:off x="1643042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โครงการการคาดการณ์ความต้องการกำลังคนด้านสุขภาพในอนาคต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8" name="Oval 60"/>
          <p:cNvSpPr/>
          <p:nvPr/>
        </p:nvSpPr>
        <p:spPr>
          <a:xfrm flipH="1">
            <a:off x="3000364" y="1928802"/>
            <a:ext cx="1500198" cy="150019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การวางแผนกำลังคนในระดับ</a:t>
            </a:r>
            <a:endParaRPr lang="en-US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มห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ภาคและจุลภาค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0" name="Picture 26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271727"/>
            <a:ext cx="1119182" cy="800215"/>
          </a:xfrm>
          <a:prstGeom prst="rect">
            <a:avLst/>
          </a:prstGeom>
        </p:spPr>
      </p:pic>
      <p:pic>
        <p:nvPicPr>
          <p:cNvPr id="91" name="Picture 28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3271727"/>
            <a:ext cx="1119182" cy="800215"/>
          </a:xfrm>
          <a:prstGeom prst="rect">
            <a:avLst/>
          </a:prstGeom>
        </p:spPr>
      </p:pic>
      <p:pic>
        <p:nvPicPr>
          <p:cNvPr id="92" name="Picture 29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7066" y="3271727"/>
            <a:ext cx="1119182" cy="800215"/>
          </a:xfrm>
          <a:prstGeom prst="rect">
            <a:avLst/>
          </a:prstGeom>
        </p:spPr>
      </p:pic>
      <p:sp>
        <p:nvSpPr>
          <p:cNvPr id="93" name="TextBox 92"/>
          <p:cNvSpPr txBox="1"/>
          <p:nvPr/>
        </p:nvSpPr>
        <p:spPr>
          <a:xfrm rot="20734754">
            <a:off x="3147280" y="3478026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4" name="TextBox 93"/>
          <p:cNvSpPr txBox="1"/>
          <p:nvPr/>
        </p:nvSpPr>
        <p:spPr>
          <a:xfrm rot="20734754">
            <a:off x="1773700" y="3472605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สนย.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5" name="TextBox 94"/>
          <p:cNvSpPr txBox="1"/>
          <p:nvPr/>
        </p:nvSpPr>
        <p:spPr>
          <a:xfrm rot="20734754">
            <a:off x="652877" y="3473746"/>
            <a:ext cx="830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en-US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(ICT)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6" name="Picture 73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1714488"/>
            <a:ext cx="332308" cy="360000"/>
          </a:xfrm>
          <a:prstGeom prst="rect">
            <a:avLst/>
          </a:prstGeom>
        </p:spPr>
      </p:pic>
      <p:pic>
        <p:nvPicPr>
          <p:cNvPr id="97" name="Picture 74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43372" y="2000240"/>
            <a:ext cx="332308" cy="360000"/>
          </a:xfrm>
          <a:prstGeom prst="rect">
            <a:avLst/>
          </a:prstGeom>
        </p:spPr>
      </p:pic>
      <p:pic>
        <p:nvPicPr>
          <p:cNvPr id="98" name="Picture 78" descr="letter_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57290" y="1857364"/>
            <a:ext cx="238527" cy="360000"/>
          </a:xfrm>
          <a:prstGeom prst="rect">
            <a:avLst/>
          </a:prstGeom>
        </p:spPr>
      </p:pic>
      <p:pic>
        <p:nvPicPr>
          <p:cNvPr id="99" name="รูปภาพ 98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475231" cy="357190"/>
          </a:xfrm>
          <a:prstGeom prst="rect">
            <a:avLst/>
          </a:prstGeom>
        </p:spPr>
      </p:pic>
      <p:pic>
        <p:nvPicPr>
          <p:cNvPr id="100" name="รูปภาพ 99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6439" y="2357430"/>
            <a:ext cx="475231" cy="357190"/>
          </a:xfrm>
          <a:prstGeom prst="rect">
            <a:avLst/>
          </a:prstGeom>
        </p:spPr>
      </p:pic>
      <p:pic>
        <p:nvPicPr>
          <p:cNvPr id="101" name="รูปภาพ 100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2357430"/>
            <a:ext cx="475231" cy="357190"/>
          </a:xfrm>
          <a:prstGeom prst="rect">
            <a:avLst/>
          </a:prstGeom>
        </p:spPr>
      </p:pic>
      <p:sp>
        <p:nvSpPr>
          <p:cNvPr id="102" name="Oval 49"/>
          <p:cNvSpPr/>
          <p:nvPr/>
        </p:nvSpPr>
        <p:spPr>
          <a:xfrm>
            <a:off x="4786314" y="1938327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โครงการผลิตบุคลากรด้านสาธารณสุข</a:t>
            </a:r>
            <a:endParaRPr lang="en-US" sz="1600" b="1" dirty="0" smtClean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3" name="Oval 50"/>
          <p:cNvSpPr/>
          <p:nvPr/>
        </p:nvSpPr>
        <p:spPr>
          <a:xfrm>
            <a:off x="6143636" y="1938327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โครงการพัฒนาบุคลากรด้านสาธารณสุขและ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Talent Management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4" name="Oval 51"/>
          <p:cNvSpPr/>
          <p:nvPr/>
        </p:nvSpPr>
        <p:spPr>
          <a:xfrm>
            <a:off x="7500958" y="1938327"/>
            <a:ext cx="1500198" cy="150019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โครงการพัฒนาระบบบริหารการวิจัยและการจัดการความรู้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5" name="Picture 23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209814"/>
            <a:ext cx="1119182" cy="800215"/>
          </a:xfrm>
          <a:prstGeom prst="rect">
            <a:avLst/>
          </a:prstGeom>
        </p:spPr>
      </p:pic>
      <p:pic>
        <p:nvPicPr>
          <p:cNvPr id="106" name="Picture 24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209814"/>
            <a:ext cx="1119182" cy="800215"/>
          </a:xfrm>
          <a:prstGeom prst="rect">
            <a:avLst/>
          </a:prstGeom>
        </p:spPr>
      </p:pic>
      <p:pic>
        <p:nvPicPr>
          <p:cNvPr id="107" name="Picture 25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7660" y="3209814"/>
            <a:ext cx="1119182" cy="800215"/>
          </a:xfrm>
          <a:prstGeom prst="rect">
            <a:avLst/>
          </a:prstGeom>
        </p:spPr>
      </p:pic>
      <p:sp>
        <p:nvSpPr>
          <p:cNvPr id="108" name="TextBox 107"/>
          <p:cNvSpPr txBox="1"/>
          <p:nvPr/>
        </p:nvSpPr>
        <p:spPr>
          <a:xfrm rot="20734754">
            <a:off x="5092131" y="3405487"/>
            <a:ext cx="93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9" name="TextBox 108"/>
          <p:cNvSpPr txBox="1"/>
          <p:nvPr/>
        </p:nvSpPr>
        <p:spPr>
          <a:xfrm rot="20734754">
            <a:off x="6410393" y="3350275"/>
            <a:ext cx="94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</a:p>
          <a:p>
            <a:pPr algn="ctr"/>
            <a:r>
              <a:rPr lang="th-TH" sz="16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6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0" name="TextBox 109"/>
          <p:cNvSpPr txBox="1"/>
          <p:nvPr/>
        </p:nvSpPr>
        <p:spPr>
          <a:xfrm rot="20734754">
            <a:off x="7618233" y="3401644"/>
            <a:ext cx="1247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(สำนักวิชาการ/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สวรส.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1" name="Picture 67" descr="letter_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1938327"/>
            <a:ext cx="238527" cy="360000"/>
          </a:xfrm>
          <a:prstGeom prst="rect">
            <a:avLst/>
          </a:prstGeom>
        </p:spPr>
      </p:pic>
      <p:pic>
        <p:nvPicPr>
          <p:cNvPr id="112" name="Picture 68" descr="for-mom-clip-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7410" y="2009765"/>
            <a:ext cx="332308" cy="360000"/>
          </a:xfrm>
          <a:prstGeom prst="rect">
            <a:avLst/>
          </a:prstGeom>
        </p:spPr>
      </p:pic>
      <p:pic>
        <p:nvPicPr>
          <p:cNvPr id="113" name="Picture 76" descr="letter_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1938327"/>
            <a:ext cx="238527" cy="360000"/>
          </a:xfrm>
          <a:prstGeom prst="rect">
            <a:avLst/>
          </a:prstGeom>
        </p:spPr>
      </p:pic>
      <p:sp>
        <p:nvSpPr>
          <p:cNvPr id="114" name="TextBox 113"/>
          <p:cNvSpPr txBox="1"/>
          <p:nvPr/>
        </p:nvSpPr>
        <p:spPr>
          <a:xfrm>
            <a:off x="5072066" y="1223947"/>
            <a:ext cx="3857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. การพัฒนาประสิทธิภาพระบบบริหารจัดการ</a:t>
            </a:r>
            <a:b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357158" y="4246350"/>
            <a:ext cx="38576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800" b="1" u="sng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. การผลิตและพัฒนากำลังคน</a:t>
            </a:r>
          </a:p>
        </p:txBody>
      </p:sp>
      <p:sp>
        <p:nvSpPr>
          <p:cNvPr id="116" name="Oval 52"/>
          <p:cNvSpPr/>
          <p:nvPr/>
        </p:nvSpPr>
        <p:spPr>
          <a:xfrm>
            <a:off x="214282" y="4674978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67025" algn="l"/>
              </a:tabLs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1) โครงการบริหารจัดการกำลังคน</a:t>
            </a:r>
            <a:endParaRPr lang="en-US" sz="1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7" name="Oval 53"/>
          <p:cNvSpPr/>
          <p:nvPr/>
        </p:nvSpPr>
        <p:spPr>
          <a:xfrm>
            <a:off x="1571604" y="4674978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2) โครงการสร้างขวัญและแรงจูงใจในการปฏิบัติงาน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8" name="Oval 54"/>
          <p:cNvSpPr/>
          <p:nvPr/>
        </p:nvSpPr>
        <p:spPr>
          <a:xfrm>
            <a:off x="2928926" y="4674978"/>
            <a:ext cx="1500198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3) โครงการบริหารผลการปฏิบัติงาน </a:t>
            </a:r>
            <a:r>
              <a:rPr lang="th-TH" sz="1600" b="1" spc="-2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spc="-20" dirty="0" smtClean="0">
                <a:latin typeface="TH SarabunPSK" pitchFamily="34" charset="-34"/>
                <a:cs typeface="TH SarabunPSK" pitchFamily="34" charset="-34"/>
              </a:rPr>
              <a:t>Performance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Management System)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9" name="Picture 33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986371"/>
            <a:ext cx="1119182" cy="800215"/>
          </a:xfrm>
          <a:prstGeom prst="rect">
            <a:avLst/>
          </a:prstGeom>
        </p:spPr>
      </p:pic>
      <p:pic>
        <p:nvPicPr>
          <p:cNvPr id="120" name="Picture 35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5986371"/>
            <a:ext cx="1119182" cy="800215"/>
          </a:xfrm>
          <a:prstGeom prst="rect">
            <a:avLst/>
          </a:prstGeom>
        </p:spPr>
      </p:pic>
      <p:pic>
        <p:nvPicPr>
          <p:cNvPr id="121" name="Picture 36" descr="rzm-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95628" y="5986371"/>
            <a:ext cx="1119182" cy="800215"/>
          </a:xfrm>
          <a:prstGeom prst="rect">
            <a:avLst/>
          </a:prstGeom>
        </p:spPr>
      </p:pic>
      <p:sp>
        <p:nvSpPr>
          <p:cNvPr id="122" name="TextBox 121"/>
          <p:cNvSpPr txBox="1"/>
          <p:nvPr/>
        </p:nvSpPr>
        <p:spPr>
          <a:xfrm rot="20734754">
            <a:off x="408690" y="6200511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สบช.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3" name="TextBox 122"/>
          <p:cNvSpPr txBox="1"/>
          <p:nvPr/>
        </p:nvSpPr>
        <p:spPr>
          <a:xfrm rot="20734754">
            <a:off x="1923673" y="6177799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4" name="TextBox 123"/>
          <p:cNvSpPr txBox="1"/>
          <p:nvPr/>
        </p:nvSpPr>
        <p:spPr>
          <a:xfrm rot="20734754">
            <a:off x="3092447" y="6178766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บค.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8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กพร.</a:t>
            </a:r>
            <a:r>
              <a:rPr lang="th-TH" sz="18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5" name="Picture 69" descr="s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4603540"/>
            <a:ext cx="298071" cy="360000"/>
          </a:xfrm>
          <a:prstGeom prst="rect">
            <a:avLst/>
          </a:prstGeom>
        </p:spPr>
      </p:pic>
      <p:pic>
        <p:nvPicPr>
          <p:cNvPr id="126" name="Picture 70" descr="s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4674978"/>
            <a:ext cx="298071" cy="360000"/>
          </a:xfrm>
          <a:prstGeom prst="rect">
            <a:avLst/>
          </a:prstGeom>
        </p:spPr>
      </p:pic>
      <p:pic>
        <p:nvPicPr>
          <p:cNvPr id="127" name="Picture 77" descr="letter_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4" y="4603540"/>
            <a:ext cx="238527" cy="360000"/>
          </a:xfrm>
          <a:prstGeom prst="rect">
            <a:avLst/>
          </a:prstGeom>
        </p:spPr>
      </p:pic>
      <p:pic>
        <p:nvPicPr>
          <p:cNvPr id="128" name="รูปภาพ 127" descr="shutterstock_3051598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5103606"/>
            <a:ext cx="475231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1264</Words>
  <Application>Microsoft Office PowerPoint</Application>
  <PresentationFormat>นำเสนอทางหน้าจอ (4:3)</PresentationFormat>
  <Paragraphs>265</Paragraphs>
  <Slides>12</Slides>
  <Notes>2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7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20" baseType="lpstr">
      <vt:lpstr>Arial</vt:lpstr>
      <vt:lpstr>Angsana New</vt:lpstr>
      <vt:lpstr>TH SarabunPSK</vt:lpstr>
      <vt:lpstr>Malgun Gothic</vt:lpstr>
      <vt:lpstr>TH Niramit AS</vt:lpstr>
      <vt:lpstr>Calibri</vt:lpstr>
      <vt:lpstr>Cordia New</vt:lpstr>
      <vt:lpstr>Office Theme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MOPH188</dc:creator>
  <cp:lastModifiedBy>WAN</cp:lastModifiedBy>
  <cp:revision>37</cp:revision>
  <dcterms:created xsi:type="dcterms:W3CDTF">2016-05-02T08:01:22Z</dcterms:created>
  <dcterms:modified xsi:type="dcterms:W3CDTF">2016-05-04T07:40:46Z</dcterms:modified>
</cp:coreProperties>
</file>