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7" r:id="rId2"/>
    <p:sldId id="266" r:id="rId3"/>
    <p:sldId id="257" r:id="rId4"/>
    <p:sldId id="269" r:id="rId5"/>
    <p:sldId id="270" r:id="rId6"/>
    <p:sldId id="268" r:id="rId7"/>
    <p:sldId id="271" r:id="rId8"/>
  </p:sldIdLst>
  <p:sldSz cx="9144000" cy="5143500" type="screen16x9"/>
  <p:notesSz cx="6784975" cy="9906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66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76" autoAdjust="0"/>
  </p:normalViewPr>
  <p:slideViewPr>
    <p:cSldViewPr>
      <p:cViewPr>
        <p:scale>
          <a:sx n="100" d="100"/>
          <a:sy n="100" d="100"/>
        </p:scale>
        <p:origin x="-432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43338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8272E-F02A-4646-8951-6D36B2F529B3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3338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ED04C-659C-4A31-8488-0E4EA4D3D99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43338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EB911-E1B5-4CB3-BD55-F9FC0107F897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7863" y="4705350"/>
            <a:ext cx="542925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43338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CFDBD-46B0-40D8-9958-1978B709EFC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CFDBD-46B0-40D8-9958-1978B709EFCE}" type="slidenum">
              <a:rPr lang="th-TH" smtClean="0"/>
              <a:pPr/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CFDBD-46B0-40D8-9958-1978B709EFCE}" type="slidenum">
              <a:rPr lang="th-TH" smtClean="0"/>
              <a:pPr/>
              <a:t>7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pPr/>
              <a:t>08/06/59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1656183"/>
          </a:xfrm>
          <a:solidFill>
            <a:srgbClr val="FFC000"/>
          </a:solidFill>
        </p:spPr>
        <p:txBody>
          <a:bodyPr anchor="ctr">
            <a:noAutofit/>
          </a:bodyPr>
          <a:lstStyle/>
          <a:p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ความก้าวหน้าของแผนยุทธศาสตร์ชาติ ระยะ 20 ปี</a:t>
            </a:r>
            <a:b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(ด้านสาธารณสุข)</a:t>
            </a:r>
            <a:b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ของกรมสุขภาพจิต</a:t>
            </a: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4496802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สำนักยุทธศาสตร์สุขภาพจิต</a:t>
            </a:r>
          </a:p>
          <a:p>
            <a:pPr algn="r"/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มิถุนายน 2559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19672" y="195486"/>
            <a:ext cx="6048672" cy="432048"/>
          </a:xfrm>
        </p:spPr>
        <p:txBody>
          <a:bodyPr>
            <a:noAutofit/>
          </a:bodyPr>
          <a:lstStyle/>
          <a:p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ตัวชี้วัดเป้าหมายหลักกระทรวงสาธารณสุข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323528" y="843558"/>
          <a:ext cx="8424936" cy="39326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6234"/>
                <a:gridCol w="6318702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เป้าหมายหลัก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กระทรวงสาธารณสุข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 anchor="ctr">
                    <a:solidFill>
                      <a:srgbClr val="FFC000"/>
                    </a:solidFill>
                  </a:tcPr>
                </a:tc>
              </a:tr>
              <a:tr h="80084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ประชาชนสุขภาพดี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266700" indent="-266700">
                        <a:buAutoNum type="arabicPeriod"/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อายุคาดเฉลี่ยเมื่อแรกเกิด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Life Expectancy : LE)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</a:p>
                    <a:p>
                      <a:pPr marL="266700" indent="-266700">
                        <a:buAutoNum type="arabicPeriod"/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อายุคาดเฉลี่ยของการมีสุขภาพดี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Health-Adjusted Life Expectancy : HALE)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72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เจ้าหน้าที่มีความสุข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266700" indent="-266700">
                        <a:buAutoNum type="arabicPeriod"/>
                      </a:pPr>
                      <a:r>
                        <a:rPr lang="th-TH" sz="16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ดัชนีความสุขด้วยตนเองของคนทำงานในองค์กร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</a:t>
                      </a:r>
                      <a:r>
                        <a:rPr lang="en-US" sz="1600" b="0" baseline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Happinometer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คะแนนเฉลี่ยระดับความสุข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มากกว่าหรือเท่ากับ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 </a:t>
                      </a:r>
                      <a:endParaRPr lang="th-TH" sz="1600" b="1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66700" indent="-266700">
                        <a:buAutoNum type="arabicPeriod"/>
                        <a:tabLst>
                          <a:tab pos="266700" algn="l"/>
                        </a:tabLst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ดัชนีสุขภาวะองค์กร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Happy Workplace Index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คะแนนเฉลี่ยสุขภาวะในองค์กร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มากกว่าหรือเท่ากับ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ระบบสุขภาพยั่งยืน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th-TH" sz="16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ร้อยละของรายจ่ายด้านสุขภาพต่อผลิตภัณฑ์มวลรวมในประเทศ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ไม่มากกว่าร้อยละ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หน่วยงานในสังกัดกระทรวงสาธารณสุขผ่านเกณฑ์ประเมินระดับคุณธรรมและความโปร่งใสในการดำเนินงานของหน่วยงาน (</a:t>
                      </a:r>
                      <a:r>
                        <a:rPr lang="en-US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Integrity and Transparency Assessment : EBIT</a:t>
                      </a:r>
                      <a:r>
                        <a:rPr lang="th-TH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                    </a:t>
                      </a: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ไม่น้อยกว่าร้อยละ </a:t>
                      </a:r>
                      <a:r>
                        <a:rPr lang="en-US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95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ตัวเชื่อมต่อตรง 17"/>
          <p:cNvCxnSpPr/>
          <p:nvPr/>
        </p:nvCxnSpPr>
        <p:spPr>
          <a:xfrm>
            <a:off x="4427984" y="339502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/>
          <p:nvPr/>
        </p:nvCxnSpPr>
        <p:spPr>
          <a:xfrm>
            <a:off x="7380312" y="566159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2502818" y="566159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7504" y="1851670"/>
            <a:ext cx="2376264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อัตราคาดประมาณการเสียชีวิตจากอุบัติเหตุบนถนน+จำนวนของผู้ขับขี่มอเตอร์ไซค์ที่สวมหมวกนิรภัย </a:t>
            </a:r>
          </a:p>
          <a:p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14,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483 คน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(กรมควบคุมโรค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+</a:t>
            </a:r>
            <a:r>
              <a:rPr lang="th-TH" sz="105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สธฉ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.+</a:t>
            </a:r>
            <a:r>
              <a:rPr lang="th-TH" sz="105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สพฉ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  <a:p>
            <a:endParaRPr lang="en-US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อัตราการฆ่าตัวตายสำเร็จ </a:t>
            </a:r>
          </a:p>
          <a:p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4,179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05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(กรมสุขภาพจิต)</a:t>
            </a:r>
          </a:p>
          <a:p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อัตราการเสียชีวิตจากการถูกทำร้าย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2,162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 </a:t>
            </a:r>
          </a:p>
          <a:p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(กรมสุขภาพจิต)</a:t>
            </a:r>
          </a:p>
          <a:p>
            <a:endParaRPr lang="th-TH" sz="105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อัตราการเสียชีวิตจากการจมน้ำ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3,245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(กรมควบคุมโรค)</a:t>
            </a:r>
            <a:endParaRPr lang="th-TH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71800" y="1851670"/>
            <a:ext cx="2376264" cy="23544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หลอดเลือดสมอง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27,521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(กรมการแพทย์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หัวใจขาดเลือด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19,151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(กรมการแพทย์)</a:t>
            </a:r>
          </a:p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มะเร็งตับ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16,116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 </a:t>
            </a: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(กรมการแพทย์)   </a:t>
            </a:r>
          </a:p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มะเร็งหลอดลมและปอด+อัตราของผู้สูบบุหรี่หน้าใหม่+อัตราของผู้ที่เลิกสูบบุหรี่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12,867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(กรมการแพทย์)</a:t>
            </a:r>
          </a:p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เบาหวาน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12,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245 คน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(กรมควบคุมโรค)</a:t>
            </a:r>
          </a:p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ปอดอุดกั้นเรื้อรัง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4,647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(กรมการแพทย์)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504" y="4830420"/>
            <a:ext cx="8856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  <a:r>
              <a:rPr lang="th-TH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ให้ทำ </a:t>
            </a:r>
            <a:r>
              <a:rPr lang="en-US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 </a:t>
            </a:r>
            <a:r>
              <a:rPr lang="th-TH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 </a:t>
            </a:r>
            <a:r>
              <a:rPr lang="en-US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 ว่าจะส่งผลให้เป้าหมายลดลงอย่างไร และหา </a:t>
            </a:r>
            <a:r>
              <a:rPr lang="en-US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 </a:t>
            </a:r>
            <a:r>
              <a:rPr lang="th-TH" sz="1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ที่สัมพันธ์กับมาตรการ</a:t>
            </a:r>
            <a:endParaRPr lang="th-TH" sz="11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03848" y="123478"/>
            <a:ext cx="2458616" cy="360040"/>
          </a:xfrm>
          <a:solidFill>
            <a:srgbClr val="FFFF00"/>
          </a:solidFill>
        </p:spPr>
        <p:txBody>
          <a:bodyPr anchor="t">
            <a:noAutofit/>
          </a:bodyPr>
          <a:lstStyle/>
          <a:p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ประชาชนสุขภาพดี</a:t>
            </a:r>
            <a:endParaRPr lang="th-TH" sz="2000" dirty="0"/>
          </a:p>
        </p:txBody>
      </p:sp>
      <p:cxnSp>
        <p:nvCxnSpPr>
          <p:cNvPr id="28" name="ตัวเชื่อมต่อตรง 27"/>
          <p:cNvCxnSpPr/>
          <p:nvPr/>
        </p:nvCxnSpPr>
        <p:spPr>
          <a:xfrm>
            <a:off x="2483768" y="555526"/>
            <a:ext cx="48965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/>
          <p:nvPr/>
        </p:nvCxnSpPr>
        <p:spPr>
          <a:xfrm>
            <a:off x="3779912" y="1419622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ตัวเชื่อมต่อตรง 32"/>
          <p:cNvCxnSpPr/>
          <p:nvPr/>
        </p:nvCxnSpPr>
        <p:spPr>
          <a:xfrm>
            <a:off x="1187624" y="1419622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940152" y="1059582"/>
            <a:ext cx="2952328" cy="34855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ความชุกของผู้บริโภคเครื่องดื่มแอลกอฮอล์   (กรมควบคุมโรค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อัตราของผู้ป่วยความดันโลหิตสูง+จำนวนของผู้ป่วยที่สามารถควบคุมความดันโลหิตได้</a:t>
            </a: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(กรมควบคุมโรค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ร้อยละของประชาชนที่มี 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BMI 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สูงกว่ามาตรฐาน (กรมอนามัย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Reproductive and sexual Health </a:t>
            </a: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(กรมอนามัย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en-US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Mental and Emotional Well-being</a:t>
            </a:r>
          </a:p>
          <a:p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1. ร้อยละ 80 ของเด็กไทยที่มีภาวะทางอารมณ์ สังคม และพฤติกรรมอยู่ในเกณฑ์ปกติ</a:t>
            </a:r>
          </a:p>
          <a:p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2. ร้อยละ 73 ของผู้ป่วยโรคซึมเศร้า เข้าถึงบริการสุขภาพจิต</a:t>
            </a:r>
            <a:endParaRPr lang="en-US" sz="105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(กรมสุขภาพจิต</a:t>
            </a:r>
            <a:r>
              <a:rPr lang="en-US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endParaRPr lang="en-US" sz="105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Active Living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(กรมอนามัย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Healthy Eating </a:t>
            </a: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(กรมอนามัย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+</a:t>
            </a:r>
            <a:r>
              <a:rPr lang="th-TH" sz="105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อย.</a:t>
            </a: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สร้างความรอบรู้ด้านสุขภาพให้ประชาชน (กรมสนับสนุนบริการสุขภาพ)</a:t>
            </a:r>
            <a:endParaRPr lang="en-US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ชื่อเรื่อง 1"/>
          <p:cNvSpPr txBox="1">
            <a:spLocks/>
          </p:cNvSpPr>
          <p:nvPr/>
        </p:nvSpPr>
        <p:spPr>
          <a:xfrm>
            <a:off x="467544" y="1491630"/>
            <a:ext cx="1584176" cy="360040"/>
          </a:xfrm>
          <a:prstGeom prst="rect">
            <a:avLst/>
          </a:prstGeom>
          <a:solidFill>
            <a:srgbClr val="66FF66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noProof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Injury</a:t>
            </a:r>
            <a:r>
              <a:rPr kumimoji="0" lang="th-TH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24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,069 </a:t>
            </a:r>
            <a:r>
              <a:rPr kumimoji="0" lang="th-TH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br>
              <a:rPr kumimoji="0" lang="th-TH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ชื่อเรื่อง 1"/>
          <p:cNvSpPr txBox="1">
            <a:spLocks/>
          </p:cNvSpPr>
          <p:nvPr/>
        </p:nvSpPr>
        <p:spPr>
          <a:xfrm>
            <a:off x="2915816" y="1491630"/>
            <a:ext cx="1800200" cy="360040"/>
          </a:xfrm>
          <a:prstGeom prst="rect">
            <a:avLst/>
          </a:prstGeom>
          <a:solidFill>
            <a:srgbClr val="66FF66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Chronic diseases</a:t>
            </a:r>
            <a:r>
              <a:rPr kumimoji="0" lang="th-TH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92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,597 </a:t>
            </a:r>
            <a:r>
              <a:rPr kumimoji="0" lang="th-TH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br>
              <a:rPr kumimoji="0" lang="th-TH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6" name="ตัวเชื่อมต่อตรง 35"/>
          <p:cNvCxnSpPr/>
          <p:nvPr/>
        </p:nvCxnSpPr>
        <p:spPr>
          <a:xfrm>
            <a:off x="2483768" y="771550"/>
            <a:ext cx="0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03065" y="939810"/>
            <a:ext cx="2376264" cy="407804"/>
          </a:xfrm>
          <a:prstGeom prst="rect">
            <a:avLst/>
          </a:prstGeom>
          <a:solidFill>
            <a:srgbClr val="66FF66"/>
          </a:solidFill>
        </p:spPr>
        <p:txBody>
          <a:bodyPr wrap="square" rtlCol="0">
            <a:spAutoFit/>
          </a:bodyPr>
          <a:lstStyle/>
          <a:p>
            <a:pPr marL="228600" indent="-228600" algn="ctr"/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Reduce Premature mortality</a:t>
            </a:r>
          </a:p>
          <a:p>
            <a:pPr marL="228600" indent="-228600" algn="ctr"/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ตาย 116,666 คน</a:t>
            </a:r>
            <a:endParaRPr lang="th-TH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ชื่อเรื่อง 1"/>
          <p:cNvSpPr txBox="1">
            <a:spLocks/>
          </p:cNvSpPr>
          <p:nvPr/>
        </p:nvSpPr>
        <p:spPr>
          <a:xfrm>
            <a:off x="2051720" y="627534"/>
            <a:ext cx="864096" cy="25726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</a:t>
            </a:r>
            <a:r>
              <a:rPr kumimoji="0" lang="th-TH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7" name="ตัวเชื่อมต่อตรง 36"/>
          <p:cNvCxnSpPr/>
          <p:nvPr/>
        </p:nvCxnSpPr>
        <p:spPr>
          <a:xfrm>
            <a:off x="7380312" y="843558"/>
            <a:ext cx="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ชื่อเรื่อง 1"/>
          <p:cNvSpPr txBox="1">
            <a:spLocks/>
          </p:cNvSpPr>
          <p:nvPr/>
        </p:nvSpPr>
        <p:spPr>
          <a:xfrm>
            <a:off x="6948264" y="627534"/>
            <a:ext cx="864096" cy="25726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HALE</a:t>
            </a:r>
            <a:r>
              <a:rPr kumimoji="0" lang="th-TH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8" name="ตัวเชื่อมต่อตรง 37"/>
          <p:cNvCxnSpPr/>
          <p:nvPr/>
        </p:nvCxnSpPr>
        <p:spPr>
          <a:xfrm>
            <a:off x="1178099" y="1419622"/>
            <a:ext cx="25922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07504" y="2806065"/>
            <a:ext cx="2376264" cy="10618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อัตราการฆ่าตัวตายสำเร็จ </a:t>
            </a:r>
          </a:p>
          <a:p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4,179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05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05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(กรมสุขภาพจิต)</a:t>
            </a:r>
          </a:p>
          <a:p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อัตราการเสียชีวิตจากการถูกทำร้าย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ตาย </a:t>
            </a:r>
            <a:r>
              <a:rPr lang="en-US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2,162 </a:t>
            </a:r>
            <a:r>
              <a:rPr lang="th-TH" sz="105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 </a:t>
            </a:r>
          </a:p>
          <a:p>
            <a:r>
              <a:rPr lang="th-TH" sz="105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(กรมสุขภาพจิต)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940152" y="2643758"/>
            <a:ext cx="2952328" cy="10618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Mental and Emotional Well-being</a:t>
            </a:r>
          </a:p>
          <a:p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1. ร้อยละ 70 ของเด็กไทยมีความฉลาดทางอารมณ์ (</a:t>
            </a:r>
            <a:r>
              <a:rPr lang="en-US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EQ)</a:t>
            </a:r>
            <a:endParaRPr lang="th-TH" sz="105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5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2. ร้อยละ 70 ของผู้ป่วยโรคซึมเศร้า เข้าถึงบริการสุขภาพจิต</a:t>
            </a:r>
            <a:endParaRPr lang="en-US" sz="105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5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(กรมสุขภาพจิต</a:t>
            </a:r>
            <a:r>
              <a:rPr lang="en-US" sz="105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05978"/>
            <a:ext cx="8784976" cy="4814044"/>
          </a:xfrm>
        </p:spPr>
        <p:txBody>
          <a:bodyPr anchor="t">
            <a:noAutofit/>
          </a:bodyPr>
          <a:lstStyle/>
          <a:p>
            <a:pPr algn="l"/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Lagging Indicator </a:t>
            </a:r>
            <a: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th-TH" sz="16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อัตราการฆ่าตัวตายสำเร็จไม่เกิน 6.0 ต่อประชากรแสนคน</a:t>
            </a:r>
            <a:r>
              <a:rPr lang="en-US" sz="16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6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9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9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9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</a:t>
            </a:r>
            <a: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467544" y="1275606"/>
            <a:ext cx="3024336" cy="11521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th-TH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ร้อยละ 40 ของประชากรกลุ่มเสี่ยง</a:t>
            </a:r>
          </a:p>
          <a:p>
            <a:pPr marL="228600" indent="-228600"/>
            <a:r>
              <a:rPr lang="th-TH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ได้รับบริการที่มีคุณภาพ</a:t>
            </a:r>
          </a:p>
          <a:p>
            <a:pPr marL="228600" indent="-228600"/>
            <a:r>
              <a:rPr lang="th-TH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 ร้อยละ</a:t>
            </a:r>
            <a:r>
              <a:rPr lang="en-US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85 </a:t>
            </a:r>
            <a:r>
              <a:rPr lang="th-TH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ของผู้พยายามฆ่าตัวตาย ได้รับการรักษาและติดตามดูแลตามมาตรฐาน</a:t>
            </a:r>
            <a:endParaRPr lang="th-TH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571750"/>
            <a:ext cx="8136904" cy="276999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1200" b="1" u="sng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</a:t>
            </a: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ให้อธิบายเหตุผลในการกำหนดค่าเป้าหมายของแต่ละตัวชี้วัด เช่น ร้อยละ 40...ได้มาอย่างไร</a:t>
            </a:r>
            <a:endParaRPr lang="th-TH" sz="1200" dirty="0">
              <a:solidFill>
                <a:srgbClr val="0000FF"/>
              </a:solidFill>
            </a:endParaRPr>
          </a:p>
        </p:txBody>
      </p:sp>
      <p:sp>
        <p:nvSpPr>
          <p:cNvPr id="9" name="ลูกศรขวา 8"/>
          <p:cNvSpPr/>
          <p:nvPr/>
        </p:nvSpPr>
        <p:spPr>
          <a:xfrm>
            <a:off x="3635896" y="1419622"/>
            <a:ext cx="1368152" cy="64807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</a:t>
            </a:r>
            <a:endParaRPr lang="th-TH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5148064" y="843558"/>
            <a:ext cx="3816424" cy="1584176"/>
          </a:xfrm>
          <a:prstGeom prst="round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th-TH" sz="12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ร้อยละของผู้มีปัญหาสุขภาพจิตเข้าถึงบริการสุขภาพจิต</a:t>
            </a:r>
          </a:p>
          <a:p>
            <a:pPr marL="228600" indent="-228600"/>
            <a:r>
              <a:rPr lang="th-TH" sz="12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- โรคจิต (ร้อยละ 70)</a:t>
            </a:r>
          </a:p>
          <a:p>
            <a:pPr marL="228600" indent="-228600"/>
            <a:r>
              <a:rPr lang="th-TH" sz="12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- โรคซึมเศร้า (ร้อยละ 70)</a:t>
            </a:r>
          </a:p>
          <a:p>
            <a:pPr marL="228600" indent="-228600"/>
            <a:r>
              <a:rPr lang="th-TH" sz="12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- สุรา (ร้อยละ.......)</a:t>
            </a:r>
          </a:p>
          <a:p>
            <a:pPr marL="228600" indent="-228600"/>
            <a:r>
              <a:rPr lang="th-TH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 ร้อยละ</a:t>
            </a:r>
            <a:r>
              <a:rPr lang="en-US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85 </a:t>
            </a:r>
            <a:r>
              <a:rPr lang="th-TH" sz="1200" b="1" cap="all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ของผู้พยายามฆ่าตัวตาย ได้รับการรักษาและติดตามดูแลตามมาตรฐาน</a:t>
            </a:r>
            <a:endParaRPr lang="th-TH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395536" y="3291830"/>
            <a:ext cx="3456384" cy="14401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เพิ่มการเข้าถึงบริการที่มีคุณภาพสำหรับผู้มีความเสี่ยงต่อการฆ่าตัวตาย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  - 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ผป.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จิตเวช / สุรา และ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  - 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ผป.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โรคเรื้อรัง</a:t>
            </a:r>
            <a:endParaRPr lang="en-US" sz="12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/>
            <a:r>
              <a:rPr lang="en-US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การเฝ้าระวังและติดตามผู้ที่ทำร้ายตนเอง/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ผู้ที่พยายามฆ่าตัวตาย </a:t>
            </a:r>
            <a:endParaRPr lang="th-TH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94953" y="3003798"/>
            <a:ext cx="1284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</a:t>
            </a:r>
            <a:endParaRPr lang="th-TH" sz="1600" dirty="0"/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5220072" y="3363838"/>
            <a:ext cx="3672408" cy="14401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เพิ่มการเข้าถึงบริการที่มีคุณภาพสำหรับผู้มีความเสี่ยงต่อการฆ่าตัวตาย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  - 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ผป.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จิตเวช 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  - 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ผป.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สุรา</a:t>
            </a:r>
          </a:p>
          <a:p>
            <a:pPr marL="228600" indent="-228600"/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  - </a:t>
            </a:r>
            <a:r>
              <a:rPr lang="th-TH" sz="1200" b="1" dirty="0" err="1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ผป.</a:t>
            </a: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โรคซึมเศร้า</a:t>
            </a:r>
            <a:endParaRPr lang="en-US" sz="12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/>
            <a:r>
              <a:rPr lang="en-US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การเฝ้าระวังและติดตามผู้ที่ทำร้ายตนเอง/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ผู้ที่พยายามฆ่าตัวตาย / </a:t>
            </a: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ผู้ป่วยโรคเรื้อรัง</a:t>
            </a:r>
            <a:endParaRPr lang="th-TH" sz="12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ลูกศรขวา 13"/>
          <p:cNvSpPr/>
          <p:nvPr/>
        </p:nvSpPr>
        <p:spPr>
          <a:xfrm>
            <a:off x="3995935" y="3579862"/>
            <a:ext cx="1199753" cy="64807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</a:t>
            </a:r>
            <a:endParaRPr lang="th-TH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4835723"/>
            <a:ext cx="7416824" cy="276999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1200" b="1" u="sng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</a:t>
            </a: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ให้เพิ่ม </a:t>
            </a:r>
            <a:r>
              <a:rPr lang="en-US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 </a:t>
            </a: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ที่มีลักษณะการส่งเสริมสุขภาพจิตมากกว่าด้านการบำบัดรักษา</a:t>
            </a:r>
            <a:endParaRPr lang="th-TH" sz="1200" dirty="0">
              <a:solidFill>
                <a:srgbClr val="0000FF"/>
              </a:solidFill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43808" y="123478"/>
            <a:ext cx="4248472" cy="36004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ประชาชนสุขภาพดี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LE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024" y="0"/>
            <a:ext cx="8784976" cy="5020022"/>
          </a:xfrm>
        </p:spPr>
        <p:txBody>
          <a:bodyPr anchor="t">
            <a:noAutofit/>
          </a:bodyPr>
          <a:lstStyle/>
          <a:p>
            <a:pPr algn="l"/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Lagging Indicator </a:t>
            </a:r>
            <a: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th-TH" sz="16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อัตราการเสียชีวิตจากการถูกทำร้าย</a:t>
            </a:r>
            <a:r>
              <a:rPr lang="en-US" sz="16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6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9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9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9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</a:t>
            </a:r>
            <a:r>
              <a:rPr lang="th-TH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323528" y="987574"/>
            <a:ext cx="3888432" cy="14401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endParaRPr lang="th-TH" sz="12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AutoNum type="arabicPeriod"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ลดจำนวนการเสียชีวิตจากผู้ที่มีปัญหาความรุนแรง  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ในครอบครัว และความรุนแรงในโรงเรียนจากปีที่ผ่านมา</a:t>
            </a:r>
            <a:endParaRPr lang="th-TH" sz="1200" b="1" strike="sngStrike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ลดจำนวนการเสียชีวิตจากการทำร้ายผู้อื่นของ</a:t>
            </a:r>
          </a:p>
          <a:p>
            <a:pPr>
              <a:buNone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ผป.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จิตเวช สุรา และ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endParaRPr lang="en-US" sz="12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ร้อยละของเรือนจำที่มีการพัฒนาระบบบริการ  </a:t>
            </a:r>
          </a:p>
          <a:p>
            <a:pPr>
              <a:buNone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สุขภาพจิตและจิตเวชที่มีคุณภาพ</a:t>
            </a:r>
          </a:p>
          <a:p>
            <a:pPr marL="228600" indent="-228600"/>
            <a:endParaRPr lang="th-TH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571750"/>
            <a:ext cx="6624736" cy="276999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1200" b="1" u="sng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</a:t>
            </a: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ให้อธิบายเหตุผลในการเลือก </a:t>
            </a:r>
            <a:r>
              <a:rPr lang="en-US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 </a:t>
            </a: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เพิ่มเติม เช่น ทำไมถึงเลือกเรือนจำ</a:t>
            </a:r>
            <a:endParaRPr lang="th-TH" sz="1200" dirty="0">
              <a:solidFill>
                <a:srgbClr val="0000FF"/>
              </a:solidFill>
            </a:endParaRPr>
          </a:p>
        </p:txBody>
      </p:sp>
      <p:sp>
        <p:nvSpPr>
          <p:cNvPr id="9" name="ลูกศรขวา 8"/>
          <p:cNvSpPr/>
          <p:nvPr/>
        </p:nvSpPr>
        <p:spPr>
          <a:xfrm>
            <a:off x="4283968" y="1347614"/>
            <a:ext cx="1368152" cy="64807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</a:t>
            </a:r>
            <a:endParaRPr lang="th-TH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5652120" y="1131590"/>
            <a:ext cx="3024336" cy="1296144"/>
          </a:xfrm>
          <a:prstGeom prst="round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th-TH" sz="12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ร้อยละของประชาชนที่มีความตระหนัก รู้วิธีและสามารถจัดการความรุนแรงได้อย่างเหมาะสม</a:t>
            </a:r>
          </a:p>
          <a:p>
            <a:pPr marL="228600" indent="-228600"/>
            <a:r>
              <a:rPr lang="th-TH" sz="1200" b="1" cap="all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 อัตราผู้ที่เสี่ยงต่อการเกิดพฤติกรรมรุนแรงได้รับการเฝ้าระวัง</a:t>
            </a:r>
            <a:endParaRPr lang="th-TH" sz="12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251520" y="3291830"/>
            <a:ext cx="3816424" cy="16561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การเฝ้าระวัง ดูแล และติดตาม ผู้มีปัญหาความ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รุนแรงในครอบครัว และความรุนแรงในโรงเรียน</a:t>
            </a:r>
            <a:endParaRPr lang="en-US" sz="12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การให้บริการเชิงรุก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สำหรับผป.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จิตเวช สุรา และ</a:t>
            </a:r>
          </a:p>
          <a:p>
            <a:pPr>
              <a:buNone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ที่มีความเสี่ยงสูงในการทำร้ายผู้อื่น </a:t>
            </a:r>
            <a:endParaRPr lang="en-US" sz="12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การพัฒนาระบบบริการสุขภาพจิตและจิตเวชที่มี</a:t>
            </a:r>
          </a:p>
          <a:p>
            <a:pPr>
              <a:buNone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คุณภาพในเรือนจำ</a:t>
            </a:r>
            <a:endParaRPr lang="th-TH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94953" y="3003798"/>
            <a:ext cx="1284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</a:t>
            </a:r>
            <a:endParaRPr lang="th-TH" sz="1600" dirty="0"/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5220072" y="3363838"/>
            <a:ext cx="3816424" cy="17796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รณรงค์ สื่อสารความรู้เรื่องการจัดการความรุนแรงในระดับต่างๆให้แก่ประชาชน</a:t>
            </a:r>
          </a:p>
          <a:p>
            <a:pPr marL="228600" indent="-228600">
              <a:buAutoNum type="arabicPeriod"/>
            </a:pPr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สร้างความตระหนักเรื่องปัญหาความรุนแรง</a:t>
            </a:r>
          </a:p>
          <a:p>
            <a:pPr marL="228600" indent="-228600"/>
            <a:r>
              <a:rPr lang="th-TH" sz="12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ให้เกิดแก่สังคมในวงกว้าง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 การเฝ้าระวัง ดูแล และติดตาม ผู้มีปัญหาความ</a:t>
            </a:r>
          </a:p>
          <a:p>
            <a:pPr marL="228600" indent="-228600"/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รุนแรงในครอบครัว และความรุนแรงในโรงเรียน</a:t>
            </a:r>
            <a:endParaRPr lang="en-US" sz="12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การให้บริการเชิงรุก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สำหรับผป.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จิตเวช สุรา และ</a:t>
            </a:r>
          </a:p>
          <a:p>
            <a:pPr>
              <a:buNone/>
            </a:pP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th-TH" sz="12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r>
              <a:rPr lang="th-TH" sz="1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ที่มีความเสี่ยงสูงในการทำร้ายผู้อื่น </a:t>
            </a:r>
            <a:endParaRPr lang="en-US" sz="12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ลูกศรขวา 13"/>
          <p:cNvSpPr/>
          <p:nvPr/>
        </p:nvSpPr>
        <p:spPr>
          <a:xfrm>
            <a:off x="4139952" y="3579862"/>
            <a:ext cx="1055736" cy="64807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</a:t>
            </a:r>
            <a:endParaRPr lang="th-TH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ชื่อเรื่อง 1"/>
          <p:cNvSpPr txBox="1">
            <a:spLocks/>
          </p:cNvSpPr>
          <p:nvPr/>
        </p:nvSpPr>
        <p:spPr>
          <a:xfrm>
            <a:off x="4355976" y="195486"/>
            <a:ext cx="3672408" cy="36004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ประชาชนสุขภาพดี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LE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9512" y="267494"/>
            <a:ext cx="8507288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Lagging Indicator</a:t>
            </a:r>
            <a:r>
              <a:rPr lang="th-TH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indent="361950">
              <a:buNone/>
              <a:tabLst>
                <a:tab pos="361950" algn="l"/>
              </a:tabLst>
            </a:pPr>
            <a:r>
              <a:rPr lang="th-TH" sz="14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ร้อยละ 70 ของเด็กไทยมีความฉลาดทางอารมณ์ (</a:t>
            </a:r>
            <a:r>
              <a:rPr lang="en-US" sz="14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EQ)</a:t>
            </a:r>
            <a:endParaRPr lang="th-TH" sz="14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4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en-US" sz="14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 </a:t>
            </a:r>
            <a:endParaRPr lang="th-TH" sz="1400" b="1" i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.1 ร้อยละของเด็กไทยได้รับการประเมินความฉลาดทางอารมณ์ (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EQ)</a:t>
            </a:r>
            <a:endParaRPr lang="th-TH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endParaRPr lang="en-US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</a:t>
            </a:r>
            <a:r>
              <a:rPr lang="th-TH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1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การประเมินความฉลาดทางอารมณ์ในเด็กอายุ 3 – 5 ปี และอายุ 6 - 15 ปี</a:t>
            </a:r>
            <a:endParaRPr lang="en-US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ส่งเสริมความฉลาดทางอารมณ์ให้แก่เด็กวัยเรียน</a:t>
            </a:r>
          </a:p>
          <a:p>
            <a:pPr>
              <a:buNone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 พัฒนาระบบการเฝ้าระวังและดูแลเด็กที่มีความเสี่ยงต่อปัญหา พฤติกรรม อารมณ์ และการเรียนรู้</a:t>
            </a:r>
            <a:b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1400" b="1" i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th-TH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2843808" y="123478"/>
            <a:ext cx="4248472" cy="36004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ประชาชนสุขภาพดี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HA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LE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9512" y="267494"/>
            <a:ext cx="8507288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Lagging Indicator</a:t>
            </a:r>
            <a:r>
              <a:rPr lang="th-TH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None/>
            </a:pPr>
            <a:r>
              <a:rPr lang="th-TH" sz="14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2. ร้อยละ 70 ของผู้ป่วยโรคซึมเศร้า เข้าถึงบริการสุขภาพจิต</a:t>
            </a:r>
            <a:endParaRPr lang="en-US" sz="14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Indicator </a:t>
            </a:r>
            <a:endParaRPr lang="th-TH" sz="1400" b="1" i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2.1 อัตราการคัดกรองผู้ป่วยกลุ่มเสี่ยงโรคซึมเศร้า</a:t>
            </a:r>
          </a:p>
          <a:p>
            <a:pPr>
              <a:buNone/>
            </a:pPr>
            <a:endParaRPr lang="en-US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Action</a:t>
            </a:r>
            <a:r>
              <a:rPr lang="th-TH" sz="1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1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- บริการคัดกรองกลุ่มเสี่ยงโรคซึมเศร้าทั้ง 7 กลุ่ม   </a:t>
            </a:r>
          </a:p>
          <a:p>
            <a:pPr>
              <a:buNone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    1.ผู้ป่วยโรคทางกายเรื้อรัง </a:t>
            </a:r>
          </a:p>
          <a:p>
            <a:pPr>
              <a:buNone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    2. หญิงตั้งครรภ์/หลังคลอด </a:t>
            </a:r>
          </a:p>
          <a:p>
            <a:pPr>
              <a:buNone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    3. ผู้มีปัญหาสุรา/</a:t>
            </a:r>
            <a:r>
              <a:rPr lang="th-TH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ยาเสพติด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None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    4. ผู้สูงอายุ </a:t>
            </a:r>
          </a:p>
          <a:p>
            <a:pPr>
              <a:buNone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    5. ผู้ที่มาด้วยอาการซึมเศร้าชัดเจน </a:t>
            </a:r>
          </a:p>
          <a:p>
            <a:pPr>
              <a:buNone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    6.ผู้ป่วยที่มีอาการทางกายหลายอาการที่หาสาเหตุไม่ได้</a:t>
            </a:r>
          </a:p>
          <a:p>
            <a:pPr>
              <a:buNone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    7. ผู้ที่มีการสูญเสีย : คนรักหรือทรัพย์สินจำนวนมาก</a:t>
            </a:r>
            <a:endParaRPr lang="en-US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บริการสุขภาพจิตศึกษาให้กับผู้ที่มารับบริการคัดกรอง (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Counseling + Education)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1400" b="1" i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th-TH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2843808" y="123478"/>
            <a:ext cx="4248472" cy="36004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ประชาชนสุขภาพดี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HA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LE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853</Words>
  <Application>Microsoft Office PowerPoint</Application>
  <PresentationFormat>นำเสนอทางหน้าจอ (16:9)</PresentationFormat>
  <Paragraphs>153</Paragraphs>
  <Slides>7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8" baseType="lpstr">
      <vt:lpstr>ชุดรูปแบบของ Office</vt:lpstr>
      <vt:lpstr>ความก้าวหน้าของแผนยุทธศาสตร์ชาติ ระยะ 20 ปี (ด้านสาธารณสุข) ของกรมสุขภาพจิต</vt:lpstr>
      <vt:lpstr>ตัวชี้วัดเป้าหมายหลักกระทรวงสาธารณสุข</vt:lpstr>
      <vt:lpstr>ประชาชนสุขภาพดี</vt:lpstr>
      <vt:lpstr> Lagging Indicator           อัตราการฆ่าตัวตายสำเร็จไม่เกิน 6.0 ต่อประชากรแสนคน   Leading Indicator       </vt:lpstr>
      <vt:lpstr> Lagging Indicator           อัตราการเสียชีวิตจากการถูกทำร้าย   Leading Indicator       </vt:lpstr>
      <vt:lpstr>ภาพนิ่ง 6</vt:lpstr>
      <vt:lpstr>ภาพนิ่ง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ตัวชี้วัดเป้าหมายหลักกระทรวงสาธารณสุข</dc:title>
  <dc:creator>ACER</dc:creator>
  <cp:lastModifiedBy>user</cp:lastModifiedBy>
  <cp:revision>94</cp:revision>
  <dcterms:created xsi:type="dcterms:W3CDTF">2016-05-24T14:06:37Z</dcterms:created>
  <dcterms:modified xsi:type="dcterms:W3CDTF">2016-06-08T02:50:00Z</dcterms:modified>
</cp:coreProperties>
</file>