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14"/>
  </p:notesMasterIdLst>
  <p:sldIdLst>
    <p:sldId id="256" r:id="rId2"/>
    <p:sldId id="261" r:id="rId3"/>
    <p:sldId id="262" r:id="rId4"/>
    <p:sldId id="258" r:id="rId5"/>
    <p:sldId id="257" r:id="rId6"/>
    <p:sldId id="268" r:id="rId7"/>
    <p:sldId id="264" r:id="rId8"/>
    <p:sldId id="265" r:id="rId9"/>
    <p:sldId id="266" r:id="rId10"/>
    <p:sldId id="267" r:id="rId11"/>
    <p:sldId id="263" r:id="rId12"/>
    <p:sldId id="269" r:id="rId13"/>
  </p:sldIdLst>
  <p:sldSz cx="9144000" cy="6858000" type="screen4x3"/>
  <p:notesSz cx="6797675" cy="9926638"/>
  <p:embeddedFontLst>
    <p:embeddedFont>
      <p:font typeface="Angsana New" pitchFamily="18" charset="-34"/>
      <p:regular r:id="rId15"/>
      <p:bold r:id="rId16"/>
      <p:italic r:id="rId17"/>
      <p:boldItalic r:id="rId18"/>
    </p:embeddedFont>
    <p:embeddedFont>
      <p:font typeface="TH SarabunPSK" pitchFamily="34" charset="-34"/>
      <p:regular r:id="rId19"/>
      <p:bold r:id="rId20"/>
      <p:italic r:id="rId21"/>
      <p:boldItalic r:id="rId22"/>
    </p:embeddedFont>
    <p:embeddedFont>
      <p:font typeface="맑은 고딕" charset="-127"/>
      <p:regular r:id="rId23"/>
      <p:bold r:id="rId24"/>
    </p:embeddedFont>
    <p:embeddedFont>
      <p:font typeface="TH Niramit AS" pitchFamily="2" charset="-34"/>
      <p:regular r:id="rId25"/>
      <p:bold r:id="rId26"/>
      <p:italic r:id="rId27"/>
      <p:boldItalic r:id="rId28"/>
    </p:embeddedFont>
    <p:embeddedFont>
      <p:font typeface="Calibri" pitchFamily="34" charset="0"/>
      <p:regular r:id="rId29"/>
      <p:bold r:id="rId30"/>
      <p:italic r:id="rId31"/>
      <p:boldItalic r:id="rId32"/>
    </p:embeddedFont>
    <p:embeddedFont>
      <p:font typeface="Cordia New" pitchFamily="34" charset="-34"/>
      <p:regular r:id="rId33"/>
      <p:bold r:id="rId34"/>
      <p:italic r:id="rId35"/>
      <p:boldItalic r:id="rId36"/>
    </p:embeddedFont>
  </p:embeddedFontLst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00"/>
    <a:srgbClr val="006600"/>
    <a:srgbClr val="9900FF"/>
    <a:srgbClr val="000066"/>
    <a:srgbClr val="FF9900"/>
    <a:srgbClr val="99CCFF"/>
    <a:srgbClr val="FF5050"/>
    <a:srgbClr val="000099"/>
    <a:srgbClr val="66006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0" d="100"/>
          <a:sy n="60" d="100"/>
        </p:scale>
        <p:origin x="-1350" y="-2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4.fntdata"/><Relationship Id="rId26" Type="http://schemas.openxmlformats.org/officeDocument/2006/relationships/font" Target="fonts/font12.fntdata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font" Target="fonts/font7.fntdata"/><Relationship Id="rId34" Type="http://schemas.openxmlformats.org/officeDocument/2006/relationships/font" Target="fonts/font20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3.fntdata"/><Relationship Id="rId25" Type="http://schemas.openxmlformats.org/officeDocument/2006/relationships/font" Target="fonts/font11.fntdata"/><Relationship Id="rId33" Type="http://schemas.openxmlformats.org/officeDocument/2006/relationships/font" Target="fonts/font19.fntdata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font" Target="fonts/font2.fntdata"/><Relationship Id="rId20" Type="http://schemas.openxmlformats.org/officeDocument/2006/relationships/font" Target="fonts/font6.fntdata"/><Relationship Id="rId29" Type="http://schemas.openxmlformats.org/officeDocument/2006/relationships/font" Target="fonts/font15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0.fntdata"/><Relationship Id="rId32" Type="http://schemas.openxmlformats.org/officeDocument/2006/relationships/font" Target="fonts/font18.fntdata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font" Target="fonts/font1.fntdata"/><Relationship Id="rId23" Type="http://schemas.openxmlformats.org/officeDocument/2006/relationships/font" Target="fonts/font9.fntdata"/><Relationship Id="rId28" Type="http://schemas.openxmlformats.org/officeDocument/2006/relationships/font" Target="fonts/font14.fntdata"/><Relationship Id="rId36" Type="http://schemas.openxmlformats.org/officeDocument/2006/relationships/font" Target="fonts/font22.fntdata"/><Relationship Id="rId10" Type="http://schemas.openxmlformats.org/officeDocument/2006/relationships/slide" Target="slides/slide9.xml"/><Relationship Id="rId19" Type="http://schemas.openxmlformats.org/officeDocument/2006/relationships/font" Target="fonts/font5.fntdata"/><Relationship Id="rId31" Type="http://schemas.openxmlformats.org/officeDocument/2006/relationships/font" Target="fonts/font17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Relationship Id="rId22" Type="http://schemas.openxmlformats.org/officeDocument/2006/relationships/font" Target="fonts/font8.fntdata"/><Relationship Id="rId27" Type="http://schemas.openxmlformats.org/officeDocument/2006/relationships/font" Target="fonts/font13.fntdata"/><Relationship Id="rId30" Type="http://schemas.openxmlformats.org/officeDocument/2006/relationships/font" Target="fonts/font16.fntdata"/><Relationship Id="rId35" Type="http://schemas.openxmlformats.org/officeDocument/2006/relationships/font" Target="fonts/font21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8B81E7C-F270-44AA-A0ED-D6A0EEE5EBC4}" type="datetimeFigureOut">
              <a:rPr lang="th-TH" smtClean="0"/>
              <a:pPr/>
              <a:t>05/05/59</a:t>
            </a:fld>
            <a:endParaRPr lang="th-TH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h-TH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11690D-AD7E-4597-AC5F-2541EB27F99C}" type="slidenum">
              <a:rPr lang="th-TH" smtClean="0"/>
              <a:pPr/>
              <a:t>‹#›</a:t>
            </a:fld>
            <a:endParaRPr lang="th-TH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h-T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11690D-AD7E-4597-AC5F-2541EB27F99C}" type="slidenum">
              <a:rPr lang="th-TH" smtClean="0"/>
              <a:pPr/>
              <a:t>2</a:t>
            </a:fld>
            <a:endParaRPr lang="th-TH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algn="thaiDist"/>
            <a:r>
              <a:rPr lang="th-TH" dirty="0" smtClean="0">
                <a:latin typeface="TH Niramit AS" pitchFamily="2" charset="-34"/>
                <a:cs typeface="TH Niramit AS" pitchFamily="2" charset="-34"/>
              </a:rPr>
              <a:t>	ปัญหาท้าทายด้านระบบบริการสุขภาพที่สำคัญ</a:t>
            </a:r>
            <a:r>
              <a:rPr lang="th-TH" baseline="0" dirty="0" smtClean="0">
                <a:latin typeface="TH Niramit AS" pitchFamily="2" charset="-34"/>
                <a:cs typeface="TH Niramit AS" pitchFamily="2" charset="-34"/>
              </a:rPr>
              <a:t> และต้องเร่งแก้ไข ได้แก่</a:t>
            </a:r>
            <a:endParaRPr lang="th-TH" dirty="0" smtClean="0">
              <a:latin typeface="TH Niramit AS" pitchFamily="2" charset="-34"/>
              <a:cs typeface="TH Niramit AS" pitchFamily="2" charset="-34"/>
            </a:endParaRPr>
          </a:p>
          <a:p>
            <a:pPr algn="thaiDist"/>
            <a:r>
              <a:rPr lang="th-TH" dirty="0" smtClean="0">
                <a:latin typeface="TH Niramit AS" pitchFamily="2" charset="-34"/>
                <a:cs typeface="TH Niramit AS" pitchFamily="2" charset="-34"/>
              </a:rPr>
              <a:t>	</a:t>
            </a:r>
            <a:endParaRPr lang="en-US" dirty="0" smtClean="0">
              <a:latin typeface="TH Niramit AS" pitchFamily="2" charset="-34"/>
              <a:cs typeface="TH Niramit AS" pitchFamily="2" charset="-34"/>
            </a:endParaRPr>
          </a:p>
          <a:p>
            <a:pPr lvl="0" algn="thaiDist"/>
            <a:r>
              <a:rPr lang="th-TH" dirty="0" smtClean="0">
                <a:latin typeface="TH Niramit AS" pitchFamily="2" charset="-34"/>
                <a:cs typeface="TH Niramit AS" pitchFamily="2" charset="-34"/>
              </a:rPr>
              <a:t>	1. กลุ่มเด็ก มี</a:t>
            </a:r>
            <a:r>
              <a:rPr lang="en-US" dirty="0" smtClean="0">
                <a:latin typeface="TH Niramit AS" pitchFamily="2" charset="-34"/>
                <a:cs typeface="TH Niramit AS" pitchFamily="2" charset="-34"/>
              </a:rPr>
              <a:t> IQ </a:t>
            </a:r>
            <a:r>
              <a:rPr lang="th-TH" dirty="0" smtClean="0">
                <a:latin typeface="TH Niramit AS" pitchFamily="2" charset="-34"/>
                <a:cs typeface="TH Niramit AS" pitchFamily="2" charset="-34"/>
              </a:rPr>
              <a:t>ต่ำกว่าค่าเฉลี่ยและมีพัฒนาการที่ล่าช้า</a:t>
            </a:r>
          </a:p>
          <a:p>
            <a:pPr lvl="0" algn="thaiDist"/>
            <a:r>
              <a:rPr lang="th-TH" baseline="0" dirty="0" smtClean="0">
                <a:latin typeface="TH Niramit AS" pitchFamily="2" charset="-34"/>
                <a:cs typeface="TH Niramit AS" pitchFamily="2" charset="-34"/>
              </a:rPr>
              <a:t>	2. มีความแออัดของหน่วยบริการ และมีปัญหาในการเข้าถึงบริการที่จำเป็น</a:t>
            </a:r>
          </a:p>
          <a:p>
            <a:pPr lvl="0" algn="thaiDist"/>
            <a:r>
              <a:rPr lang="th-TH" baseline="0" dirty="0" smtClean="0">
                <a:latin typeface="TH Niramit AS" pitchFamily="2" charset="-34"/>
                <a:cs typeface="TH Niramit AS" pitchFamily="2" charset="-34"/>
              </a:rPr>
              <a:t>	3. คนไทยยังเสียชีวิตจากโรคที่ป้องกันได้ เช่น โรคหลอดเลือดสมอง / หัวใจ / บาดเจ็บ และ</a:t>
            </a:r>
          </a:p>
          <a:p>
            <a:pPr lvl="0" algn="thaiDist"/>
            <a:r>
              <a:rPr lang="th-TH" baseline="0" dirty="0" smtClean="0">
                <a:latin typeface="TH Niramit AS" pitchFamily="2" charset="-34"/>
                <a:cs typeface="TH Niramit AS" pitchFamily="2" charset="-34"/>
              </a:rPr>
              <a:t>	4. สังคมไทยกำลังเข้าสู่สังคมผู้สูงอายุ แต่ยังขาดระบบการดูแลผู้สูงอายุที่ดี มีคุณภาพ </a:t>
            </a:r>
          </a:p>
          <a:p>
            <a:pPr lvl="0" algn="thaiDist"/>
            <a:r>
              <a:rPr lang="th-TH" baseline="0" dirty="0" smtClean="0">
                <a:latin typeface="TH Niramit AS" pitchFamily="2" charset="-34"/>
                <a:cs typeface="TH Niramit AS" pitchFamily="2" charset="-34"/>
              </a:rPr>
              <a:t>	</a:t>
            </a:r>
          </a:p>
          <a:p>
            <a:pPr lvl="0" algn="thaiDist"/>
            <a:r>
              <a:rPr lang="th-TH" baseline="0" dirty="0" smtClean="0">
                <a:latin typeface="TH Niramit AS" pitchFamily="2" charset="-34"/>
                <a:cs typeface="TH Niramit AS" pitchFamily="2" charset="-34"/>
              </a:rPr>
              <a:t>	จึงต้องเร่งปรับปรุงแก้ไข</a:t>
            </a:r>
          </a:p>
          <a:p>
            <a:pPr algn="thaiDist"/>
            <a:endParaRPr lang="th-TH" baseline="0" dirty="0">
              <a:latin typeface="TH Niramit AS" pitchFamily="2" charset="-34"/>
              <a:cs typeface="TH Niramit AS" pitchFamily="2" charset="-34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C73B83-7A60-4049-B988-33C097F94504}" type="slidenum">
              <a:rPr lang="th-TH" smtClean="0"/>
              <a:pPr/>
              <a:t>3</a:t>
            </a:fld>
            <a:endParaRPr lang="th-TH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3ACADF-60CB-4E30-B807-B55F1C1CE0D0}" type="datetimeFigureOut">
              <a:rPr lang="th-TH" smtClean="0"/>
              <a:pPr/>
              <a:t>05/05/59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148C1E-FD16-436D-8093-892B4B059F38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3ACADF-60CB-4E30-B807-B55F1C1CE0D0}" type="datetimeFigureOut">
              <a:rPr lang="th-TH" smtClean="0"/>
              <a:pPr/>
              <a:t>05/05/59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148C1E-FD16-436D-8093-892B4B059F38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3ACADF-60CB-4E30-B807-B55F1C1CE0D0}" type="datetimeFigureOut">
              <a:rPr lang="th-TH" smtClean="0"/>
              <a:pPr/>
              <a:t>05/05/59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148C1E-FD16-436D-8093-892B4B059F38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3ACADF-60CB-4E30-B807-B55F1C1CE0D0}" type="datetimeFigureOut">
              <a:rPr lang="th-TH" smtClean="0"/>
              <a:pPr/>
              <a:t>05/05/59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148C1E-FD16-436D-8093-892B4B059F38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3ACADF-60CB-4E30-B807-B55F1C1CE0D0}" type="datetimeFigureOut">
              <a:rPr lang="th-TH" smtClean="0"/>
              <a:pPr/>
              <a:t>05/05/59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148C1E-FD16-436D-8093-892B4B059F38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3ACADF-60CB-4E30-B807-B55F1C1CE0D0}" type="datetimeFigureOut">
              <a:rPr lang="th-TH" smtClean="0"/>
              <a:pPr/>
              <a:t>05/05/59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148C1E-FD16-436D-8093-892B4B059F38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3ACADF-60CB-4E30-B807-B55F1C1CE0D0}" type="datetimeFigureOut">
              <a:rPr lang="th-TH" smtClean="0"/>
              <a:pPr/>
              <a:t>05/05/59</a:t>
            </a:fld>
            <a:endParaRPr lang="th-TH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148C1E-FD16-436D-8093-892B4B059F38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3ACADF-60CB-4E30-B807-B55F1C1CE0D0}" type="datetimeFigureOut">
              <a:rPr lang="th-TH" smtClean="0"/>
              <a:pPr/>
              <a:t>05/05/59</a:t>
            </a:fld>
            <a:endParaRPr lang="th-T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148C1E-FD16-436D-8093-892B4B059F38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3ACADF-60CB-4E30-B807-B55F1C1CE0D0}" type="datetimeFigureOut">
              <a:rPr lang="th-TH" smtClean="0"/>
              <a:pPr/>
              <a:t>05/05/59</a:t>
            </a:fld>
            <a:endParaRPr lang="th-T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148C1E-FD16-436D-8093-892B4B059F38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3ACADF-60CB-4E30-B807-B55F1C1CE0D0}" type="datetimeFigureOut">
              <a:rPr lang="th-TH" smtClean="0"/>
              <a:pPr/>
              <a:t>05/05/59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148C1E-FD16-436D-8093-892B4B059F38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3ACADF-60CB-4E30-B807-B55F1C1CE0D0}" type="datetimeFigureOut">
              <a:rPr lang="th-TH" smtClean="0"/>
              <a:pPr/>
              <a:t>05/05/59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148C1E-FD16-436D-8093-892B4B059F38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3ACADF-60CB-4E30-B807-B55F1C1CE0D0}" type="datetimeFigureOut">
              <a:rPr lang="th-TH" smtClean="0"/>
              <a:pPr/>
              <a:t>05/05/59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148C1E-FD16-436D-8093-892B4B059F38}" type="slidenum">
              <a:rPr lang="th-TH" smtClean="0"/>
              <a:pPr/>
              <a:t>‹#›</a:t>
            </a:fld>
            <a:endParaRPr lang="th-TH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jpeg"/><Relationship Id="rId3" Type="http://schemas.openxmlformats.org/officeDocument/2006/relationships/image" Target="../media/image29.png"/><Relationship Id="rId7" Type="http://schemas.openxmlformats.org/officeDocument/2006/relationships/image" Target="../media/image3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png"/><Relationship Id="rId5" Type="http://schemas.openxmlformats.org/officeDocument/2006/relationships/image" Target="../media/image31.gif"/><Relationship Id="rId4" Type="http://schemas.openxmlformats.org/officeDocument/2006/relationships/image" Target="../media/image30.png"/><Relationship Id="rId9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jpe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3.pn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jpeg"/><Relationship Id="rId9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13.jpeg"/><Relationship Id="rId7" Type="http://schemas.openxmlformats.org/officeDocument/2006/relationships/image" Target="../media/image17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png"/><Relationship Id="rId5" Type="http://schemas.openxmlformats.org/officeDocument/2006/relationships/image" Target="../media/image15.jpeg"/><Relationship Id="rId10" Type="http://schemas.openxmlformats.org/officeDocument/2006/relationships/image" Target="../media/image3.png"/><Relationship Id="rId4" Type="http://schemas.openxmlformats.org/officeDocument/2006/relationships/image" Target="../media/image14.png"/><Relationship Id="rId9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20.jpeg"/><Relationship Id="rId7" Type="http://schemas.openxmlformats.org/officeDocument/2006/relationships/image" Target="../media/image4.png"/><Relationship Id="rId12" Type="http://schemas.openxmlformats.org/officeDocument/2006/relationships/image" Target="../media/image27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png"/><Relationship Id="rId11" Type="http://schemas.openxmlformats.org/officeDocument/2006/relationships/image" Target="../media/image3.png"/><Relationship Id="rId5" Type="http://schemas.openxmlformats.org/officeDocument/2006/relationships/image" Target="../media/image22.png"/><Relationship Id="rId10" Type="http://schemas.openxmlformats.org/officeDocument/2006/relationships/image" Target="../media/image26.png"/><Relationship Id="rId4" Type="http://schemas.openxmlformats.org/officeDocument/2006/relationships/image" Target="../media/image21.png"/><Relationship Id="rId9" Type="http://schemas.openxmlformats.org/officeDocument/2006/relationships/image" Target="../media/image2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9.png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image" Target="../media/image3.png"/><Relationship Id="rId7" Type="http://schemas.openxmlformats.org/officeDocument/2006/relationships/image" Target="../media/image3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gif"/><Relationship Id="rId5" Type="http://schemas.openxmlformats.org/officeDocument/2006/relationships/image" Target="../media/image30.png"/><Relationship Id="rId4" Type="http://schemas.openxmlformats.org/officeDocument/2006/relationships/image" Target="../media/image29.png"/><Relationship Id="rId9" Type="http://schemas.openxmlformats.org/officeDocument/2006/relationships/image" Target="../media/image34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jpeg"/><Relationship Id="rId3" Type="http://schemas.openxmlformats.org/officeDocument/2006/relationships/image" Target="../media/image29.png"/><Relationship Id="rId7" Type="http://schemas.openxmlformats.org/officeDocument/2006/relationships/image" Target="../media/image3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png"/><Relationship Id="rId5" Type="http://schemas.openxmlformats.org/officeDocument/2006/relationships/image" Target="../media/image31.gif"/><Relationship Id="rId4" Type="http://schemas.openxmlformats.org/officeDocument/2006/relationships/image" Target="../media/image30.png"/><Relationship Id="rId9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image" Target="../media/image30.png"/><Relationship Id="rId7" Type="http://schemas.openxmlformats.org/officeDocument/2006/relationships/image" Target="../media/image34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image" Target="../media/image31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print"/>
          <a:srcRect l="12628" r="12701"/>
          <a:stretch>
            <a:fillRect/>
          </a:stretch>
        </p:blipFill>
        <p:spPr bwMode="auto">
          <a:xfrm>
            <a:off x="0" y="0"/>
            <a:ext cx="9144000" cy="68848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Picture 7" descr="logo MOPH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857884" y="285728"/>
            <a:ext cx="1494974" cy="1498224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5812254" y="5618165"/>
            <a:ext cx="3046026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th-TH" b="1" dirty="0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สำนักนโยบายและยุทธศาสตร์</a:t>
            </a:r>
          </a:p>
          <a:p>
            <a:pPr algn="r"/>
            <a:r>
              <a:rPr lang="en-US" b="1" dirty="0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5 </a:t>
            </a:r>
            <a:r>
              <a:rPr lang="th-TH" b="1" dirty="0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พฤษภาคม </a:t>
            </a:r>
            <a:r>
              <a:rPr lang="en-US" b="1" dirty="0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2559</a:t>
            </a:r>
            <a:endParaRPr lang="th-TH" b="1" dirty="0">
              <a:solidFill>
                <a:schemeClr val="bg1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0" name="TextBox 1"/>
          <p:cNvSpPr txBox="1">
            <a:spLocks noChangeArrowheads="1"/>
          </p:cNvSpPr>
          <p:nvPr/>
        </p:nvSpPr>
        <p:spPr bwMode="auto">
          <a:xfrm>
            <a:off x="3922250" y="2357430"/>
            <a:ext cx="5436096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th-TH" altLang="ko-KR" sz="3600" b="1" dirty="0" smtClean="0">
                <a:solidFill>
                  <a:schemeClr val="bg1"/>
                </a:solidFill>
                <a:latin typeface="TH SarabunPSK" pitchFamily="34" charset="-34"/>
                <a:ea typeface="맑은 고딕" pitchFamily="50" charset="-127"/>
                <a:cs typeface="TH SarabunPSK" pitchFamily="34" charset="-34"/>
              </a:rPr>
              <a:t>(ร่าง)</a:t>
            </a:r>
          </a:p>
          <a:p>
            <a:pPr algn="ctr"/>
            <a:r>
              <a:rPr lang="th-TH" altLang="ko-KR" sz="3600" b="1" dirty="0" smtClean="0">
                <a:solidFill>
                  <a:schemeClr val="bg1"/>
                </a:solidFill>
                <a:latin typeface="TH SarabunPSK" pitchFamily="34" charset="-34"/>
                <a:ea typeface="맑은 고딕" pitchFamily="50" charset="-127"/>
                <a:cs typeface="TH SarabunPSK" pitchFamily="34" charset="-34"/>
              </a:rPr>
              <a:t>แผน</a:t>
            </a:r>
            <a:r>
              <a:rPr lang="th-TH" altLang="ko-KR" sz="3600" b="1" dirty="0" smtClean="0">
                <a:solidFill>
                  <a:schemeClr val="bg1"/>
                </a:solidFill>
                <a:latin typeface="TH SarabunPSK" pitchFamily="34" charset="-34"/>
                <a:ea typeface="맑은 고딕" pitchFamily="50" charset="-127"/>
                <a:cs typeface="TH SarabunPSK" pitchFamily="34" charset="-34"/>
              </a:rPr>
              <a:t>ยุทธศาสตร์ชาติ ระยะ 20 ปี</a:t>
            </a:r>
          </a:p>
          <a:p>
            <a:pPr algn="ctr"/>
            <a:r>
              <a:rPr lang="th-TH" altLang="ko-KR" sz="3600" b="1" dirty="0" smtClean="0">
                <a:solidFill>
                  <a:schemeClr val="bg1"/>
                </a:solidFill>
                <a:latin typeface="TH SarabunPSK" pitchFamily="34" charset="-34"/>
                <a:ea typeface="맑은 고딕" pitchFamily="50" charset="-127"/>
                <a:cs typeface="TH SarabunPSK" pitchFamily="34" charset="-34"/>
              </a:rPr>
              <a:t>(ด้านสาธารณสุข)</a:t>
            </a:r>
            <a:endParaRPr lang="en-US" altLang="ko-KR" sz="3600" b="1" dirty="0" smtClean="0">
              <a:solidFill>
                <a:schemeClr val="bg1"/>
              </a:solidFill>
              <a:latin typeface="TH SarabunPSK" pitchFamily="34" charset="-34"/>
              <a:ea typeface="맑은 고딕" pitchFamily="50" charset="-127"/>
              <a:cs typeface="TH SarabunPSK" pitchFamily="34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Oval 49"/>
          <p:cNvSpPr/>
          <p:nvPr/>
        </p:nvSpPr>
        <p:spPr>
          <a:xfrm flipH="1">
            <a:off x="214282" y="1928802"/>
            <a:ext cx="1500198" cy="1500198"/>
          </a:xfrm>
          <a:prstGeom prst="ellips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tabLst>
                <a:tab pos="2867025" algn="l"/>
              </a:tabLst>
            </a:pPr>
            <a:r>
              <a:rPr lang="th-TH" sz="1600" b="1" dirty="0" smtClean="0">
                <a:latin typeface="TH SarabunPSK" pitchFamily="34" charset="-34"/>
                <a:cs typeface="TH SarabunPSK" pitchFamily="34" charset="-34"/>
              </a:rPr>
              <a:t>1) ระบบบริการข้อมูลสุขภาพ </a:t>
            </a:r>
            <a:r>
              <a:rPr lang="en-US" sz="1600" b="1" dirty="0" smtClean="0">
                <a:latin typeface="TH SarabunPSK" pitchFamily="34" charset="-34"/>
                <a:cs typeface="TH SarabunPSK" pitchFamily="34" charset="-34"/>
              </a:rPr>
              <a:t>(HIS) </a:t>
            </a:r>
            <a:endParaRPr lang="en-US" sz="1600" b="1" dirty="0" smtClean="0">
              <a:solidFill>
                <a:srgbClr val="660066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51" name="Oval 50"/>
          <p:cNvSpPr/>
          <p:nvPr/>
        </p:nvSpPr>
        <p:spPr>
          <a:xfrm flipH="1">
            <a:off x="1571604" y="1928802"/>
            <a:ext cx="1500198" cy="1500198"/>
          </a:xfrm>
          <a:prstGeom prst="ellips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sz="1600" b="1" dirty="0" smtClean="0">
                <a:latin typeface="TH SarabunPSK" pitchFamily="34" charset="-34"/>
                <a:cs typeface="TH SarabunPSK" pitchFamily="34" charset="-34"/>
              </a:rPr>
              <a:t>2) การพัฒนาระบบข้อมูลสุขภาพส่วนบุคคล (</a:t>
            </a:r>
            <a:r>
              <a:rPr lang="en-US" sz="1600" b="1" dirty="0" smtClean="0">
                <a:latin typeface="TH SarabunPSK" pitchFamily="34" charset="-34"/>
                <a:cs typeface="TH SarabunPSK" pitchFamily="34" charset="-34"/>
              </a:rPr>
              <a:t>PHR) </a:t>
            </a:r>
            <a:endParaRPr lang="en-US" sz="1600" b="1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52" name="Oval 51"/>
          <p:cNvSpPr/>
          <p:nvPr/>
        </p:nvSpPr>
        <p:spPr>
          <a:xfrm flipH="1">
            <a:off x="2928926" y="1928802"/>
            <a:ext cx="1500198" cy="1500198"/>
          </a:xfrm>
          <a:prstGeom prst="ellips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600" b="1" dirty="0" smtClean="0">
                <a:latin typeface="TH SarabunPSK" pitchFamily="34" charset="-34"/>
                <a:cs typeface="TH SarabunPSK" pitchFamily="34" charset="-34"/>
              </a:rPr>
              <a:t>3) </a:t>
            </a:r>
            <a:r>
              <a:rPr lang="th-TH" sz="1600" b="1" dirty="0" smtClean="0">
                <a:latin typeface="TH SarabunPSK" pitchFamily="34" charset="-34"/>
                <a:cs typeface="TH SarabunPSK" pitchFamily="34" charset="-34"/>
              </a:rPr>
              <a:t>ศูนย์ข้อมูลสุขภาพ (</a:t>
            </a:r>
            <a:r>
              <a:rPr lang="en-US" sz="1600" b="1" dirty="0" smtClean="0">
                <a:latin typeface="TH SarabunPSK" pitchFamily="34" charset="-34"/>
                <a:cs typeface="TH SarabunPSK" pitchFamily="34" charset="-34"/>
              </a:rPr>
              <a:t>HDC)</a:t>
            </a:r>
            <a:endParaRPr lang="en-US" sz="1600" b="1" dirty="0">
              <a:latin typeface="TH SarabunPSK" pitchFamily="34" charset="-34"/>
              <a:cs typeface="TH SarabunPSK" pitchFamily="34" charset="-34"/>
            </a:endParaRPr>
          </a:p>
        </p:txBody>
      </p:sp>
      <p:pic>
        <p:nvPicPr>
          <p:cNvPr id="28" name="Picture 27" descr="logo ppt-blue-right2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643834" y="0"/>
            <a:ext cx="1500166" cy="519141"/>
          </a:xfrm>
          <a:prstGeom prst="rect">
            <a:avLst/>
          </a:prstGeom>
        </p:spPr>
      </p:pic>
      <p:sp>
        <p:nvSpPr>
          <p:cNvPr id="35" name="TextBox 34"/>
          <p:cNvSpPr txBox="1"/>
          <p:nvPr/>
        </p:nvSpPr>
        <p:spPr>
          <a:xfrm>
            <a:off x="285720" y="1500174"/>
            <a:ext cx="4000504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800" b="1" u="sng" dirty="0" smtClean="0">
                <a:solidFill>
                  <a:srgbClr val="006600"/>
                </a:solidFill>
                <a:latin typeface="TH SarabunPSK" pitchFamily="34" charset="-34"/>
                <a:cs typeface="TH SarabunPSK" pitchFamily="34" charset="-34"/>
              </a:rPr>
              <a:t>1. </a:t>
            </a:r>
            <a:r>
              <a:rPr lang="th-TH" sz="1800" b="1" u="sng" dirty="0" smtClean="0">
                <a:solidFill>
                  <a:srgbClr val="006600"/>
                </a:solidFill>
                <a:latin typeface="TH SarabunPSK" pitchFamily="34" charset="-34"/>
                <a:cs typeface="TH SarabunPSK" pitchFamily="34" charset="-34"/>
              </a:rPr>
              <a:t>ระบบข้อมูลสารสนเทศด้านสุขภาพ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2428860" y="4211"/>
            <a:ext cx="4286280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smtClean="0">
                <a:solidFill>
                  <a:srgbClr val="0033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  <a:latin typeface="TH SarabunPSK" pitchFamily="34" charset="-34"/>
                <a:cs typeface="TH SarabunPSK" pitchFamily="34" charset="-34"/>
              </a:rPr>
              <a:t>Governance Excellence</a:t>
            </a:r>
          </a:p>
          <a:p>
            <a:pPr algn="ctr"/>
            <a:r>
              <a:rPr lang="th-TH" b="1" dirty="0" smtClean="0">
                <a:solidFill>
                  <a:srgbClr val="0033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  <a:latin typeface="TH SarabunPSK" pitchFamily="34" charset="-34"/>
                <a:cs typeface="TH SarabunPSK" pitchFamily="34" charset="-34"/>
              </a:rPr>
              <a:t>งบดำเนินงาน </a:t>
            </a:r>
            <a:r>
              <a:rPr lang="en-US" b="1" dirty="0" smtClean="0">
                <a:solidFill>
                  <a:srgbClr val="0033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  <a:latin typeface="TH SarabunPSK" pitchFamily="34" charset="-34"/>
                <a:cs typeface="TH SarabunPSK" pitchFamily="34" charset="-34"/>
              </a:rPr>
              <a:t>500 </a:t>
            </a:r>
            <a:r>
              <a:rPr lang="th-TH" b="1" dirty="0" smtClean="0">
                <a:solidFill>
                  <a:srgbClr val="0033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  <a:latin typeface="TH SarabunPSK" pitchFamily="34" charset="-34"/>
                <a:cs typeface="TH SarabunPSK" pitchFamily="34" charset="-34"/>
              </a:rPr>
              <a:t>ล้านบาท/ปี</a:t>
            </a:r>
            <a:endParaRPr lang="th-TH" b="1" dirty="0">
              <a:solidFill>
                <a:srgbClr val="003300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</a:effectLst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4929190" y="1500174"/>
            <a:ext cx="3857652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th-TH" sz="1800" b="1" u="sng" dirty="0" smtClean="0">
                <a:solidFill>
                  <a:srgbClr val="660066"/>
                </a:solidFill>
                <a:latin typeface="TH SarabunPSK" pitchFamily="34" charset="-34"/>
                <a:cs typeface="TH SarabunPSK" pitchFamily="34" charset="-34"/>
              </a:rPr>
              <a:t>2. ระบบหลักประกันสุขภาพ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357158" y="4000504"/>
            <a:ext cx="3857652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th-TH" sz="1800" b="1" u="sng" dirty="0" smtClean="0">
                <a:solidFill>
                  <a:srgbClr val="000099"/>
                </a:solidFill>
                <a:latin typeface="TH SarabunPSK" pitchFamily="34" charset="-34"/>
                <a:cs typeface="TH SarabunPSK" pitchFamily="34" charset="-34"/>
              </a:rPr>
              <a:t>3. ความมั่นคงด้านยาและเวชภัณฑ์และ</a:t>
            </a:r>
            <a:br>
              <a:rPr lang="th-TH" sz="1800" b="1" u="sng" dirty="0" smtClean="0">
                <a:solidFill>
                  <a:srgbClr val="000099"/>
                </a:solidFill>
                <a:latin typeface="TH SarabunPSK" pitchFamily="34" charset="-34"/>
                <a:cs typeface="TH SarabunPSK" pitchFamily="34" charset="-34"/>
              </a:rPr>
            </a:br>
            <a:r>
              <a:rPr lang="th-TH" sz="1800" b="1" u="sng" dirty="0" smtClean="0">
                <a:solidFill>
                  <a:srgbClr val="000099"/>
                </a:solidFill>
                <a:latin typeface="TH SarabunPSK" pitchFamily="34" charset="-34"/>
                <a:cs typeface="TH SarabunPSK" pitchFamily="34" charset="-34"/>
              </a:rPr>
              <a:t>   การคุ้มครองผู้บริโภค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5000628" y="4000504"/>
            <a:ext cx="3857652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th-TH" sz="1800" b="1" u="sng" dirty="0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4. ระบบ</a:t>
            </a:r>
            <a:r>
              <a:rPr lang="th-TH" sz="1800" b="1" u="sng" dirty="0" err="1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ธรรมาภิ</a:t>
            </a:r>
            <a:r>
              <a:rPr lang="th-TH" sz="1800" b="1" u="sng" dirty="0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บาล</a:t>
            </a:r>
            <a:endParaRPr lang="th-TH" sz="1800" b="1" u="sng" dirty="0">
              <a:solidFill>
                <a:srgbClr val="00330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53" name="Oval 52"/>
          <p:cNvSpPr/>
          <p:nvPr/>
        </p:nvSpPr>
        <p:spPr>
          <a:xfrm>
            <a:off x="4786314" y="1928802"/>
            <a:ext cx="1500198" cy="1500198"/>
          </a:xfrm>
          <a:prstGeom prst="ellips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tabLst>
                <a:tab pos="2867025" algn="l"/>
              </a:tabLst>
            </a:pPr>
            <a:r>
              <a:rPr lang="en-US" sz="1600" b="1" dirty="0" smtClean="0">
                <a:latin typeface="TH SarabunPSK" pitchFamily="34" charset="-34"/>
                <a:cs typeface="TH SarabunPSK" pitchFamily="34" charset="-34"/>
              </a:rPr>
              <a:t>1</a:t>
            </a:r>
            <a:r>
              <a:rPr lang="th-TH" sz="1600" b="1" dirty="0" smtClean="0">
                <a:latin typeface="TH SarabunPSK" pitchFamily="34" charset="-34"/>
                <a:cs typeface="TH SarabunPSK" pitchFamily="34" charset="-34"/>
              </a:rPr>
              <a:t>) โครงการลดความเหลื่อมล้ำของ 3 ระบบ</a:t>
            </a:r>
            <a:endParaRPr lang="en-US" sz="1000" b="1" dirty="0" smtClean="0">
              <a:solidFill>
                <a:schemeClr val="tx1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54" name="Oval 53"/>
          <p:cNvSpPr/>
          <p:nvPr/>
        </p:nvSpPr>
        <p:spPr>
          <a:xfrm>
            <a:off x="6143636" y="1928802"/>
            <a:ext cx="1500198" cy="1500198"/>
          </a:xfrm>
          <a:prstGeom prst="ellips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sz="1600" b="1" dirty="0" smtClean="0">
                <a:latin typeface="TH SarabunPSK" pitchFamily="34" charset="-34"/>
                <a:cs typeface="TH SarabunPSK" pitchFamily="34" charset="-34"/>
              </a:rPr>
              <a:t>2) โครงการสร้างความยั่งยืนของระบบหลักประกันสุขภาพ</a:t>
            </a:r>
            <a:endParaRPr lang="en-US" sz="1600" b="1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55" name="Oval 54"/>
          <p:cNvSpPr/>
          <p:nvPr/>
        </p:nvSpPr>
        <p:spPr>
          <a:xfrm>
            <a:off x="7500958" y="1928802"/>
            <a:ext cx="1500198" cy="1500198"/>
          </a:xfrm>
          <a:prstGeom prst="ellips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sz="1600" b="1" dirty="0" smtClean="0">
                <a:latin typeface="TH SarabunPSK" pitchFamily="34" charset="-34"/>
                <a:cs typeface="TH SarabunPSK" pitchFamily="34" charset="-34"/>
              </a:rPr>
              <a:t>3) การเข้าถึงระบบหลักประกันสุขภาพของแรงงานข้ามชาติ</a:t>
            </a:r>
            <a:endParaRPr lang="en-US" sz="1600" b="1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56" name="Oval 55"/>
          <p:cNvSpPr/>
          <p:nvPr/>
        </p:nvSpPr>
        <p:spPr>
          <a:xfrm>
            <a:off x="4857752" y="4714884"/>
            <a:ext cx="1500198" cy="1500198"/>
          </a:xfrm>
          <a:prstGeom prst="ellipse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tabLst>
                <a:tab pos="2867025" algn="l"/>
              </a:tabLst>
            </a:pPr>
            <a:r>
              <a:rPr lang="th-TH" sz="1600" b="1" dirty="0" smtClean="0">
                <a:latin typeface="TH SarabunPSK" pitchFamily="34" charset="-34"/>
                <a:cs typeface="TH SarabunPSK" pitchFamily="34" charset="-34"/>
              </a:rPr>
              <a:t>1) ระบบควบคุมภายในและบริหารความเสี่ยง</a:t>
            </a:r>
            <a:endParaRPr lang="en-US" sz="1600" b="1" dirty="0" smtClean="0">
              <a:solidFill>
                <a:srgbClr val="660066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57" name="Oval 56"/>
          <p:cNvSpPr/>
          <p:nvPr/>
        </p:nvSpPr>
        <p:spPr>
          <a:xfrm>
            <a:off x="6215074" y="4714884"/>
            <a:ext cx="1500198" cy="1500198"/>
          </a:xfrm>
          <a:prstGeom prst="ellipse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sz="1600" b="1" dirty="0" smtClean="0">
                <a:latin typeface="TH SarabunPSK" pitchFamily="34" charset="-34"/>
                <a:cs typeface="TH SarabunPSK" pitchFamily="34" charset="-34"/>
              </a:rPr>
              <a:t>2) โครงการหน่วยงานคุณธรรม</a:t>
            </a:r>
            <a:endParaRPr lang="en-US" sz="1600" b="1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58" name="Oval 57"/>
          <p:cNvSpPr/>
          <p:nvPr/>
        </p:nvSpPr>
        <p:spPr>
          <a:xfrm>
            <a:off x="7500958" y="4714884"/>
            <a:ext cx="1500198" cy="1500198"/>
          </a:xfrm>
          <a:prstGeom prst="ellipse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sz="1600" b="1" dirty="0" smtClean="0">
                <a:latin typeface="TH SarabunPSK" pitchFamily="34" charset="-34"/>
                <a:cs typeface="TH SarabunPSK" pitchFamily="34" charset="-34"/>
              </a:rPr>
              <a:t>3) โครงการประเมินคุณธรรมและความโปร่งใส</a:t>
            </a:r>
            <a:endParaRPr lang="en-US" sz="1600" b="1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59" name="Oval 58"/>
          <p:cNvSpPr/>
          <p:nvPr/>
        </p:nvSpPr>
        <p:spPr>
          <a:xfrm>
            <a:off x="214282" y="4714884"/>
            <a:ext cx="1500198" cy="1500198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tabLst>
                <a:tab pos="2867025" algn="l"/>
              </a:tabLst>
            </a:pPr>
            <a:r>
              <a:rPr lang="en-US" sz="1600" b="1" dirty="0" smtClean="0">
                <a:latin typeface="TH SarabunPSK" pitchFamily="34" charset="-34"/>
                <a:cs typeface="TH SarabunPSK" pitchFamily="34" charset="-34"/>
              </a:rPr>
              <a:t>1</a:t>
            </a:r>
            <a:r>
              <a:rPr lang="th-TH" sz="1600" b="1" dirty="0" smtClean="0">
                <a:latin typeface="TH SarabunPSK" pitchFamily="34" charset="-34"/>
                <a:cs typeface="TH SarabunPSK" pitchFamily="34" charset="-34"/>
              </a:rPr>
              <a:t>) โครงการพัฒนาการผลิตยาและวัคซีนที่มีคุณภาพและมาตรฐานสากล</a:t>
            </a:r>
            <a:endParaRPr lang="en-US" sz="1000" b="1" dirty="0" smtClean="0">
              <a:solidFill>
                <a:schemeClr val="tx1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60" name="Oval 59"/>
          <p:cNvSpPr/>
          <p:nvPr/>
        </p:nvSpPr>
        <p:spPr>
          <a:xfrm>
            <a:off x="1571604" y="4714884"/>
            <a:ext cx="1500198" cy="1500198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sz="1600" b="1" dirty="0" smtClean="0">
                <a:latin typeface="TH SarabunPSK" pitchFamily="34" charset="-34"/>
                <a:cs typeface="TH SarabunPSK" pitchFamily="34" charset="-34"/>
              </a:rPr>
              <a:t>2) โครงการสร้างเสถียรภาพด้านยารองรับสถานการณ์ฉุกเฉิน</a:t>
            </a:r>
            <a:endParaRPr lang="en-US" sz="1600" b="1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61" name="Oval 60"/>
          <p:cNvSpPr/>
          <p:nvPr/>
        </p:nvSpPr>
        <p:spPr>
          <a:xfrm>
            <a:off x="2928926" y="4714884"/>
            <a:ext cx="1500198" cy="1500198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600" b="1" dirty="0" smtClean="0">
                <a:latin typeface="TH SarabunPSK" pitchFamily="34" charset="-34"/>
                <a:cs typeface="TH SarabunPSK" pitchFamily="34" charset="-34"/>
              </a:rPr>
              <a:t>3</a:t>
            </a:r>
            <a:r>
              <a:rPr lang="th-TH" sz="1600" b="1" dirty="0" smtClean="0">
                <a:latin typeface="TH SarabunPSK" pitchFamily="34" charset="-34"/>
                <a:cs typeface="TH SarabunPSK" pitchFamily="34" charset="-34"/>
              </a:rPr>
              <a:t>) โครงการจัดซื้อยาร่วม</a:t>
            </a:r>
            <a:endParaRPr lang="en-US" sz="1600" b="1" dirty="0">
              <a:latin typeface="TH SarabunPSK" pitchFamily="34" charset="-34"/>
              <a:cs typeface="TH SarabunPSK" pitchFamily="34" charset="-34"/>
            </a:endParaRPr>
          </a:p>
        </p:txBody>
      </p:sp>
      <p:pic>
        <p:nvPicPr>
          <p:cNvPr id="24" name="Picture 23" descr="วงกลมหัวข้อ 2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19585829">
            <a:off x="363459" y="2326237"/>
            <a:ext cx="341053" cy="270000"/>
          </a:xfrm>
          <a:prstGeom prst="rect">
            <a:avLst/>
          </a:prstGeom>
        </p:spPr>
      </p:pic>
      <p:pic>
        <p:nvPicPr>
          <p:cNvPr id="25" name="Picture 24" descr="วงกลมหัวข้อ 2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19585829">
            <a:off x="4983771" y="2326237"/>
            <a:ext cx="341053" cy="270000"/>
          </a:xfrm>
          <a:prstGeom prst="rect">
            <a:avLst/>
          </a:prstGeom>
        </p:spPr>
      </p:pic>
      <p:pic>
        <p:nvPicPr>
          <p:cNvPr id="26" name="Picture 25" descr="วงกลมหัวข้อ 2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19585829">
            <a:off x="6415084" y="2072017"/>
            <a:ext cx="341053" cy="270000"/>
          </a:xfrm>
          <a:prstGeom prst="rect">
            <a:avLst/>
          </a:prstGeom>
        </p:spPr>
      </p:pic>
      <p:pic>
        <p:nvPicPr>
          <p:cNvPr id="27" name="Picture 26" descr="วงกลมหัวข้อ 2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19585829">
            <a:off x="7756640" y="1976439"/>
            <a:ext cx="341053" cy="270000"/>
          </a:xfrm>
          <a:prstGeom prst="rect">
            <a:avLst/>
          </a:prstGeom>
        </p:spPr>
      </p:pic>
      <p:pic>
        <p:nvPicPr>
          <p:cNvPr id="29" name="Picture 28" descr="วงกลมหัวข้อ 2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19585829">
            <a:off x="6475595" y="5119019"/>
            <a:ext cx="341053" cy="270000"/>
          </a:xfrm>
          <a:prstGeom prst="rect">
            <a:avLst/>
          </a:prstGeom>
        </p:spPr>
      </p:pic>
      <p:pic>
        <p:nvPicPr>
          <p:cNvPr id="30" name="Picture 29" descr="วงกลมหัวข้อ 2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19585829">
            <a:off x="7780780" y="5009349"/>
            <a:ext cx="341053" cy="270000"/>
          </a:xfrm>
          <a:prstGeom prst="rect">
            <a:avLst/>
          </a:prstGeom>
        </p:spPr>
      </p:pic>
      <p:pic>
        <p:nvPicPr>
          <p:cNvPr id="31" name="Picture 30" descr="วงกลมหัวข้อ 2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19585829">
            <a:off x="5198085" y="5000975"/>
            <a:ext cx="341053" cy="270000"/>
          </a:xfrm>
          <a:prstGeom prst="rect">
            <a:avLst/>
          </a:prstGeom>
        </p:spPr>
      </p:pic>
      <p:pic>
        <p:nvPicPr>
          <p:cNvPr id="32" name="Picture 31" descr="rzm-20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28596" y="3200289"/>
            <a:ext cx="1119182" cy="800215"/>
          </a:xfrm>
          <a:prstGeom prst="rect">
            <a:avLst/>
          </a:prstGeom>
        </p:spPr>
      </p:pic>
      <p:pic>
        <p:nvPicPr>
          <p:cNvPr id="33" name="Picture 32" descr="rzm-20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714480" y="3200289"/>
            <a:ext cx="1119182" cy="800215"/>
          </a:xfrm>
          <a:prstGeom prst="rect">
            <a:avLst/>
          </a:prstGeom>
        </p:spPr>
      </p:pic>
      <p:pic>
        <p:nvPicPr>
          <p:cNvPr id="34" name="Picture 33" descr="rzm-20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095628" y="3200289"/>
            <a:ext cx="1119182" cy="800215"/>
          </a:xfrm>
          <a:prstGeom prst="rect">
            <a:avLst/>
          </a:prstGeom>
        </p:spPr>
      </p:pic>
      <p:pic>
        <p:nvPicPr>
          <p:cNvPr id="36" name="Picture 35" descr="rzm-20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28596" y="6057809"/>
            <a:ext cx="1119182" cy="800215"/>
          </a:xfrm>
          <a:prstGeom prst="rect">
            <a:avLst/>
          </a:prstGeom>
        </p:spPr>
      </p:pic>
      <p:pic>
        <p:nvPicPr>
          <p:cNvPr id="37" name="Picture 36" descr="rzm-20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714480" y="6057809"/>
            <a:ext cx="1119182" cy="800215"/>
          </a:xfrm>
          <a:prstGeom prst="rect">
            <a:avLst/>
          </a:prstGeom>
        </p:spPr>
      </p:pic>
      <p:pic>
        <p:nvPicPr>
          <p:cNvPr id="39" name="Picture 38" descr="rzm-20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095628" y="6057809"/>
            <a:ext cx="1119182" cy="800215"/>
          </a:xfrm>
          <a:prstGeom prst="rect">
            <a:avLst/>
          </a:prstGeom>
        </p:spPr>
      </p:pic>
      <p:pic>
        <p:nvPicPr>
          <p:cNvPr id="40" name="Picture 39" descr="rzm-20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000628" y="6000768"/>
            <a:ext cx="1119182" cy="800215"/>
          </a:xfrm>
          <a:prstGeom prst="rect">
            <a:avLst/>
          </a:prstGeom>
        </p:spPr>
      </p:pic>
      <p:pic>
        <p:nvPicPr>
          <p:cNvPr id="41" name="Picture 40" descr="rzm-20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286512" y="6000768"/>
            <a:ext cx="1119182" cy="800215"/>
          </a:xfrm>
          <a:prstGeom prst="rect">
            <a:avLst/>
          </a:prstGeom>
        </p:spPr>
      </p:pic>
      <p:pic>
        <p:nvPicPr>
          <p:cNvPr id="45" name="Picture 44" descr="rzm-20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667660" y="6000768"/>
            <a:ext cx="1119182" cy="800215"/>
          </a:xfrm>
          <a:prstGeom prst="rect">
            <a:avLst/>
          </a:prstGeom>
        </p:spPr>
      </p:pic>
      <p:pic>
        <p:nvPicPr>
          <p:cNvPr id="46" name="Picture 45" descr="rzm-20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000628" y="3240195"/>
            <a:ext cx="1119182" cy="800215"/>
          </a:xfrm>
          <a:prstGeom prst="rect">
            <a:avLst/>
          </a:prstGeom>
        </p:spPr>
      </p:pic>
      <p:pic>
        <p:nvPicPr>
          <p:cNvPr id="47" name="Picture 46" descr="rzm-20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286512" y="3240195"/>
            <a:ext cx="1119182" cy="800215"/>
          </a:xfrm>
          <a:prstGeom prst="rect">
            <a:avLst/>
          </a:prstGeom>
        </p:spPr>
      </p:pic>
      <p:pic>
        <p:nvPicPr>
          <p:cNvPr id="48" name="Picture 47" descr="rzm-20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667660" y="3240195"/>
            <a:ext cx="1119182" cy="800215"/>
          </a:xfrm>
          <a:prstGeom prst="rect">
            <a:avLst/>
          </a:prstGeom>
        </p:spPr>
      </p:pic>
      <p:sp>
        <p:nvSpPr>
          <p:cNvPr id="49" name="TextBox 48"/>
          <p:cNvSpPr txBox="1"/>
          <p:nvPr/>
        </p:nvSpPr>
        <p:spPr>
          <a:xfrm rot="20714339">
            <a:off x="417180" y="3411351"/>
            <a:ext cx="11496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1800" b="1" dirty="0" err="1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สป.</a:t>
            </a:r>
            <a:r>
              <a:rPr lang="en-US" sz="1800" b="1" dirty="0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(ICT</a:t>
            </a:r>
            <a:r>
              <a:rPr lang="th-TH" sz="1800" b="1" dirty="0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/</a:t>
            </a:r>
            <a:r>
              <a:rPr lang="th-TH" sz="1800" b="1" dirty="0" err="1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สนย.</a:t>
            </a:r>
            <a:r>
              <a:rPr lang="th-TH" sz="1800" b="1" dirty="0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)</a:t>
            </a:r>
            <a:endParaRPr lang="th-TH" sz="1800" b="1" dirty="0">
              <a:solidFill>
                <a:srgbClr val="00330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64" name="TextBox 63"/>
          <p:cNvSpPr txBox="1"/>
          <p:nvPr/>
        </p:nvSpPr>
        <p:spPr>
          <a:xfrm rot="20714339">
            <a:off x="5003002" y="3340430"/>
            <a:ext cx="118087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1600" b="1" dirty="0" err="1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สปสช.</a:t>
            </a:r>
            <a:r>
              <a:rPr lang="th-TH" sz="1600" b="1" dirty="0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/</a:t>
            </a:r>
            <a:r>
              <a:rPr lang="th-TH" sz="1600" b="1" dirty="0" err="1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สป.</a:t>
            </a:r>
            <a:r>
              <a:rPr lang="th-TH" sz="1600" b="1" dirty="0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/>
            </a:r>
            <a:br>
              <a:rPr lang="th-TH" sz="1600" b="1" dirty="0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</a:br>
            <a:r>
              <a:rPr lang="th-TH" sz="1600" b="1" dirty="0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(กลุ่มประกัน)</a:t>
            </a:r>
            <a:endParaRPr lang="th-TH" sz="1600" b="1" dirty="0">
              <a:solidFill>
                <a:srgbClr val="00330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68" name="TextBox 67"/>
          <p:cNvSpPr txBox="1"/>
          <p:nvPr/>
        </p:nvSpPr>
        <p:spPr>
          <a:xfrm rot="20714339">
            <a:off x="6396737" y="6201318"/>
            <a:ext cx="94448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2000" b="1" dirty="0" err="1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สป.</a:t>
            </a:r>
            <a:r>
              <a:rPr lang="th-TH" sz="2000" b="1" dirty="0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(</a:t>
            </a:r>
            <a:r>
              <a:rPr lang="th-TH" sz="2000" b="1" dirty="0" err="1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ศปท.</a:t>
            </a:r>
            <a:r>
              <a:rPr lang="th-TH" sz="2000" b="1" dirty="0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)</a:t>
            </a:r>
            <a:endParaRPr lang="th-TH" sz="2000" b="1" dirty="0">
              <a:solidFill>
                <a:srgbClr val="00330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69" name="TextBox 68"/>
          <p:cNvSpPr txBox="1"/>
          <p:nvPr/>
        </p:nvSpPr>
        <p:spPr>
          <a:xfrm rot="20714339">
            <a:off x="5104212" y="6111953"/>
            <a:ext cx="10054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th-TH" sz="1600" b="1" dirty="0" err="1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สป.</a:t>
            </a:r>
            <a:r>
              <a:rPr lang="th-TH" sz="1600" b="1" dirty="0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(ตรวจสอบ</a:t>
            </a:r>
          </a:p>
          <a:p>
            <a:pPr algn="ctr"/>
            <a:r>
              <a:rPr lang="th-TH" sz="1600" b="1" dirty="0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ภายใน)</a:t>
            </a:r>
            <a:endParaRPr lang="th-TH" sz="1600" b="1" dirty="0">
              <a:solidFill>
                <a:srgbClr val="00330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70" name="TextBox 69"/>
          <p:cNvSpPr txBox="1"/>
          <p:nvPr/>
        </p:nvSpPr>
        <p:spPr>
          <a:xfrm rot="20714339">
            <a:off x="3168170" y="6225058"/>
            <a:ext cx="101983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2000" b="1" dirty="0" err="1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สป.</a:t>
            </a:r>
            <a:r>
              <a:rPr lang="th-TH" sz="2000" b="1" dirty="0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(สบรส.)</a:t>
            </a:r>
            <a:endParaRPr lang="th-TH" sz="2000" b="1" dirty="0">
              <a:solidFill>
                <a:srgbClr val="00330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71" name="TextBox 70"/>
          <p:cNvSpPr txBox="1"/>
          <p:nvPr/>
        </p:nvSpPr>
        <p:spPr>
          <a:xfrm rot="20714339">
            <a:off x="1758179" y="6233773"/>
            <a:ext cx="107753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2000" b="1" dirty="0" err="1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อย.</a:t>
            </a:r>
            <a:r>
              <a:rPr lang="th-TH" sz="2000" b="1" dirty="0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/ว./</a:t>
            </a:r>
            <a:r>
              <a:rPr lang="th-TH" sz="2000" b="1" dirty="0" err="1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สบส.</a:t>
            </a:r>
            <a:endParaRPr lang="th-TH" sz="2000" b="1" dirty="0">
              <a:solidFill>
                <a:srgbClr val="00330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72" name="TextBox 71"/>
          <p:cNvSpPr txBox="1"/>
          <p:nvPr/>
        </p:nvSpPr>
        <p:spPr>
          <a:xfrm rot="20714339">
            <a:off x="577339" y="6262348"/>
            <a:ext cx="85792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2000" b="1" dirty="0" err="1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อภ.</a:t>
            </a:r>
            <a:r>
              <a:rPr lang="th-TH" sz="2000" b="1" dirty="0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/</a:t>
            </a:r>
            <a:r>
              <a:rPr lang="th-TH" sz="2000" b="1" dirty="0" err="1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สวค.</a:t>
            </a:r>
            <a:endParaRPr lang="th-TH" sz="2000" b="1" dirty="0">
              <a:solidFill>
                <a:srgbClr val="00330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73" name="TextBox 72"/>
          <p:cNvSpPr txBox="1"/>
          <p:nvPr/>
        </p:nvSpPr>
        <p:spPr>
          <a:xfrm rot="20714339">
            <a:off x="1722597" y="3397916"/>
            <a:ext cx="11496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1800" b="1" dirty="0" err="1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สป.</a:t>
            </a:r>
            <a:r>
              <a:rPr lang="en-US" sz="1800" b="1" dirty="0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(ICT</a:t>
            </a:r>
            <a:r>
              <a:rPr lang="th-TH" sz="1800" b="1" dirty="0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/</a:t>
            </a:r>
            <a:r>
              <a:rPr lang="th-TH" sz="1800" b="1" dirty="0" err="1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สนย.</a:t>
            </a:r>
            <a:r>
              <a:rPr lang="th-TH" sz="1800" b="1" dirty="0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)</a:t>
            </a:r>
            <a:endParaRPr lang="th-TH" sz="1800" b="1" dirty="0">
              <a:solidFill>
                <a:srgbClr val="00330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74" name="TextBox 73"/>
          <p:cNvSpPr txBox="1"/>
          <p:nvPr/>
        </p:nvSpPr>
        <p:spPr>
          <a:xfrm rot="20714339">
            <a:off x="3103731" y="3416966"/>
            <a:ext cx="11496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1800" b="1" dirty="0" err="1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สป.</a:t>
            </a:r>
            <a:r>
              <a:rPr lang="en-US" sz="1800" b="1" dirty="0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(ICT</a:t>
            </a:r>
            <a:r>
              <a:rPr lang="th-TH" sz="1800" b="1" dirty="0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/</a:t>
            </a:r>
            <a:r>
              <a:rPr lang="th-TH" sz="1800" b="1" dirty="0" err="1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สนย.</a:t>
            </a:r>
            <a:r>
              <a:rPr lang="th-TH" sz="1800" b="1" dirty="0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)</a:t>
            </a:r>
            <a:endParaRPr lang="th-TH" sz="1800" b="1" dirty="0">
              <a:solidFill>
                <a:srgbClr val="00330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75" name="TextBox 74"/>
          <p:cNvSpPr txBox="1"/>
          <p:nvPr/>
        </p:nvSpPr>
        <p:spPr>
          <a:xfrm rot="20714339">
            <a:off x="6298411" y="3359480"/>
            <a:ext cx="118087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1600" b="1" dirty="0" err="1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สปสช.</a:t>
            </a:r>
            <a:r>
              <a:rPr lang="th-TH" sz="1600" b="1" dirty="0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/</a:t>
            </a:r>
            <a:r>
              <a:rPr lang="th-TH" sz="1600" b="1" dirty="0" err="1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สป.</a:t>
            </a:r>
            <a:r>
              <a:rPr lang="th-TH" sz="1600" b="1" dirty="0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/>
            </a:r>
            <a:br>
              <a:rPr lang="th-TH" sz="1600" b="1" dirty="0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</a:br>
            <a:r>
              <a:rPr lang="th-TH" sz="1600" b="1" dirty="0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(กลุ่มประกัน)</a:t>
            </a:r>
            <a:endParaRPr lang="th-TH" sz="1600" b="1" dirty="0">
              <a:solidFill>
                <a:srgbClr val="00330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76" name="TextBox 75"/>
          <p:cNvSpPr txBox="1"/>
          <p:nvPr/>
        </p:nvSpPr>
        <p:spPr>
          <a:xfrm rot="20714339">
            <a:off x="7665258" y="3355473"/>
            <a:ext cx="118087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1600" b="1" dirty="0" err="1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สปสช.</a:t>
            </a:r>
            <a:r>
              <a:rPr lang="th-TH" sz="1600" b="1" dirty="0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/</a:t>
            </a:r>
            <a:r>
              <a:rPr lang="th-TH" sz="1600" b="1" dirty="0" err="1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สป.</a:t>
            </a:r>
            <a:r>
              <a:rPr lang="th-TH" sz="1600" b="1" dirty="0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/>
            </a:r>
            <a:br>
              <a:rPr lang="th-TH" sz="1600" b="1" dirty="0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</a:br>
            <a:r>
              <a:rPr lang="th-TH" sz="1600" b="1" dirty="0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(กลุ่มประกัน)</a:t>
            </a:r>
            <a:endParaRPr lang="th-TH" sz="1600" b="1" dirty="0">
              <a:solidFill>
                <a:srgbClr val="00330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77" name="TextBox 76"/>
          <p:cNvSpPr txBox="1"/>
          <p:nvPr/>
        </p:nvSpPr>
        <p:spPr>
          <a:xfrm rot="20714339">
            <a:off x="7806966" y="6185926"/>
            <a:ext cx="94448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2000" b="1" dirty="0" err="1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สป.</a:t>
            </a:r>
            <a:r>
              <a:rPr lang="th-TH" sz="2000" b="1" dirty="0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(</a:t>
            </a:r>
            <a:r>
              <a:rPr lang="th-TH" sz="2000" b="1" dirty="0" err="1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ศปท.</a:t>
            </a:r>
            <a:r>
              <a:rPr lang="th-TH" sz="2000" b="1" dirty="0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)</a:t>
            </a:r>
            <a:endParaRPr lang="th-TH" sz="2000" b="1" dirty="0">
              <a:solidFill>
                <a:srgbClr val="00330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pic>
        <p:nvPicPr>
          <p:cNvPr id="78" name="Picture 77" descr="letter_l.gif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643174" y="1928802"/>
            <a:ext cx="238527" cy="360000"/>
          </a:xfrm>
          <a:prstGeom prst="rect">
            <a:avLst/>
          </a:prstGeom>
        </p:spPr>
      </p:pic>
      <p:pic>
        <p:nvPicPr>
          <p:cNvPr id="79" name="Picture 78" descr="for-mom-clip-art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929058" y="1928802"/>
            <a:ext cx="332308" cy="360000"/>
          </a:xfrm>
          <a:prstGeom prst="rect">
            <a:avLst/>
          </a:prstGeom>
        </p:spPr>
      </p:pic>
      <p:pic>
        <p:nvPicPr>
          <p:cNvPr id="80" name="Picture 79" descr="s copy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8643966" y="1928802"/>
            <a:ext cx="298071" cy="360000"/>
          </a:xfrm>
          <a:prstGeom prst="rect">
            <a:avLst/>
          </a:prstGeom>
        </p:spPr>
      </p:pic>
      <p:pic>
        <p:nvPicPr>
          <p:cNvPr id="81" name="Picture 80" descr="s copy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5857884" y="4643446"/>
            <a:ext cx="298071" cy="360000"/>
          </a:xfrm>
          <a:prstGeom prst="rect">
            <a:avLst/>
          </a:prstGeom>
        </p:spPr>
      </p:pic>
      <p:pic>
        <p:nvPicPr>
          <p:cNvPr id="82" name="Picture 81" descr="s copy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7215206" y="4643446"/>
            <a:ext cx="298071" cy="360000"/>
          </a:xfrm>
          <a:prstGeom prst="rect">
            <a:avLst/>
          </a:prstGeom>
        </p:spPr>
      </p:pic>
      <p:pic>
        <p:nvPicPr>
          <p:cNvPr id="83" name="Picture 82" descr="s copy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8572528" y="4714884"/>
            <a:ext cx="298071" cy="360000"/>
          </a:xfrm>
          <a:prstGeom prst="rect">
            <a:avLst/>
          </a:prstGeom>
        </p:spPr>
      </p:pic>
      <p:pic>
        <p:nvPicPr>
          <p:cNvPr id="84" name="Picture 83" descr="for-mom-clip-art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214414" y="4714884"/>
            <a:ext cx="332308" cy="360000"/>
          </a:xfrm>
          <a:prstGeom prst="rect">
            <a:avLst/>
          </a:prstGeom>
        </p:spPr>
      </p:pic>
      <p:pic>
        <p:nvPicPr>
          <p:cNvPr id="85" name="Picture 84" descr="for-mom-clip-art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714612" y="4786322"/>
            <a:ext cx="332308" cy="360000"/>
          </a:xfrm>
          <a:prstGeom prst="rect">
            <a:avLst/>
          </a:prstGeom>
        </p:spPr>
      </p:pic>
      <p:pic>
        <p:nvPicPr>
          <p:cNvPr id="86" name="Picture 85" descr="for-mom-clip-art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071934" y="4857760"/>
            <a:ext cx="332308" cy="360000"/>
          </a:xfrm>
          <a:prstGeom prst="rect">
            <a:avLst/>
          </a:prstGeom>
        </p:spPr>
      </p:pic>
      <p:pic>
        <p:nvPicPr>
          <p:cNvPr id="87" name="Picture 86" descr="letter_l.gif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214414" y="1857364"/>
            <a:ext cx="238527" cy="360000"/>
          </a:xfrm>
          <a:prstGeom prst="rect">
            <a:avLst/>
          </a:prstGeom>
        </p:spPr>
      </p:pic>
      <p:pic>
        <p:nvPicPr>
          <p:cNvPr id="88" name="Picture 87" descr="letter_l.gif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857884" y="1857364"/>
            <a:ext cx="238527" cy="360000"/>
          </a:xfrm>
          <a:prstGeom prst="rect">
            <a:avLst/>
          </a:prstGeom>
        </p:spPr>
      </p:pic>
      <p:pic>
        <p:nvPicPr>
          <p:cNvPr id="89" name="Picture 88" descr="letter_l.gif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286644" y="1928802"/>
            <a:ext cx="238527" cy="360000"/>
          </a:xfrm>
          <a:prstGeom prst="rect">
            <a:avLst/>
          </a:prstGeom>
        </p:spPr>
      </p:pic>
      <p:pic>
        <p:nvPicPr>
          <p:cNvPr id="65" name="รูปภาพ 64" descr="shutterstock_30515986.jpg"/>
          <p:cNvPicPr>
            <a:picLocks noChangeAspect="1"/>
          </p:cNvPicPr>
          <p:nvPr/>
        </p:nvPicPr>
        <p:blipFill>
          <a:blip r:embed="rId8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2844" y="2428868"/>
            <a:ext cx="475231" cy="357190"/>
          </a:xfrm>
          <a:prstGeom prst="rect">
            <a:avLst/>
          </a:prstGeom>
        </p:spPr>
      </p:pic>
      <p:pic>
        <p:nvPicPr>
          <p:cNvPr id="66" name="รูปภาพ 65" descr="shutterstock_30515986.jpg"/>
          <p:cNvPicPr>
            <a:picLocks noChangeAspect="1"/>
          </p:cNvPicPr>
          <p:nvPr/>
        </p:nvPicPr>
        <p:blipFill>
          <a:blip r:embed="rId8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25001" y="2428868"/>
            <a:ext cx="475231" cy="357190"/>
          </a:xfrm>
          <a:prstGeom prst="rect">
            <a:avLst/>
          </a:prstGeom>
        </p:spPr>
      </p:pic>
      <p:pic>
        <p:nvPicPr>
          <p:cNvPr id="90" name="รูปภาพ 89" descr="shutterstock_30515986.jpg"/>
          <p:cNvPicPr>
            <a:picLocks noChangeAspect="1"/>
          </p:cNvPicPr>
          <p:nvPr/>
        </p:nvPicPr>
        <p:blipFill>
          <a:blip r:embed="rId8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668273" y="2428868"/>
            <a:ext cx="475231" cy="357190"/>
          </a:xfrm>
          <a:prstGeom prst="rect">
            <a:avLst/>
          </a:prstGeom>
        </p:spPr>
      </p:pic>
      <p:pic>
        <p:nvPicPr>
          <p:cNvPr id="91" name="รูปภาพ 90" descr="shutterstock_30515986.jpg"/>
          <p:cNvPicPr>
            <a:picLocks noChangeAspect="1"/>
          </p:cNvPicPr>
          <p:nvPr/>
        </p:nvPicPr>
        <p:blipFill>
          <a:blip r:embed="rId8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50430" y="2428868"/>
            <a:ext cx="475231" cy="357190"/>
          </a:xfrm>
          <a:prstGeom prst="rect">
            <a:avLst/>
          </a:prstGeom>
        </p:spPr>
      </p:pic>
      <p:pic>
        <p:nvPicPr>
          <p:cNvPr id="92" name="รูปภาพ 91" descr="shutterstock_30515986.jpg"/>
          <p:cNvPicPr>
            <a:picLocks noChangeAspect="1"/>
          </p:cNvPicPr>
          <p:nvPr/>
        </p:nvPicPr>
        <p:blipFill>
          <a:blip r:embed="rId8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54355" y="2428868"/>
            <a:ext cx="475231" cy="357190"/>
          </a:xfrm>
          <a:prstGeom prst="rect">
            <a:avLst/>
          </a:prstGeom>
        </p:spPr>
      </p:pic>
      <p:pic>
        <p:nvPicPr>
          <p:cNvPr id="93" name="รูปภาพ 92" descr="shutterstock_30515986.jpg"/>
          <p:cNvPicPr>
            <a:picLocks noChangeAspect="1"/>
          </p:cNvPicPr>
          <p:nvPr/>
        </p:nvPicPr>
        <p:blipFill>
          <a:blip r:embed="rId8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1406" y="5072074"/>
            <a:ext cx="475231" cy="357190"/>
          </a:xfrm>
          <a:prstGeom prst="rect">
            <a:avLst/>
          </a:prstGeom>
        </p:spPr>
      </p:pic>
      <p:pic>
        <p:nvPicPr>
          <p:cNvPr id="94" name="รูปภาพ 93" descr="shutterstock_30515986.jpg"/>
          <p:cNvPicPr>
            <a:picLocks noChangeAspect="1"/>
          </p:cNvPicPr>
          <p:nvPr/>
        </p:nvPicPr>
        <p:blipFill>
          <a:blip r:embed="rId8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53563" y="5072074"/>
            <a:ext cx="475231" cy="357190"/>
          </a:xfrm>
          <a:prstGeom prst="rect">
            <a:avLst/>
          </a:prstGeom>
        </p:spPr>
      </p:pic>
      <p:sp>
        <p:nvSpPr>
          <p:cNvPr id="95" name="TextBox 94"/>
          <p:cNvSpPr txBox="1"/>
          <p:nvPr/>
        </p:nvSpPr>
        <p:spPr>
          <a:xfrm>
            <a:off x="6143636" y="1000108"/>
            <a:ext cx="3000396" cy="107721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r"/>
            <a:r>
              <a:rPr lang="th-TH" sz="1800" b="1" cap="all" dirty="0" smtClean="0">
                <a:ln w="0"/>
                <a:solidFill>
                  <a:schemeClr val="tx2"/>
                </a:solidFill>
                <a:effectLst>
                  <a:reflection blurRad="12700" stA="50000" endPos="50000" dist="5000" dir="5400000" sy="-100000" rotWithShape="0"/>
                </a:effectLst>
                <a:latin typeface="TH SarabunPSK" pitchFamily="34" charset="-34"/>
                <a:cs typeface="TH SarabunPSK" pitchFamily="34" charset="-34"/>
              </a:rPr>
              <a:t>สอดคล้อง</a:t>
            </a:r>
            <a:r>
              <a:rPr lang="th-TH" sz="1800" b="1" cap="all" dirty="0" err="1" smtClean="0">
                <a:ln w="0"/>
                <a:solidFill>
                  <a:schemeClr val="tx2"/>
                </a:solidFill>
                <a:effectLst>
                  <a:reflection blurRad="12700" stA="50000" endPos="50000" dist="5000" dir="5400000" sy="-100000" rotWithShape="0"/>
                </a:effectLst>
                <a:latin typeface="TH SarabunPSK" pitchFamily="34" charset="-34"/>
                <a:cs typeface="TH SarabunPSK" pitchFamily="34" charset="-34"/>
              </a:rPr>
              <a:t>บูรณา</a:t>
            </a:r>
            <a:r>
              <a:rPr lang="th-TH" sz="1800" b="1" cap="all" dirty="0" smtClean="0">
                <a:ln w="0"/>
                <a:solidFill>
                  <a:schemeClr val="tx2"/>
                </a:solidFill>
                <a:effectLst>
                  <a:reflection blurRad="12700" stA="50000" endPos="50000" dist="5000" dir="5400000" sy="-100000" rotWithShape="0"/>
                </a:effectLst>
                <a:latin typeface="TH SarabunPSK" pitchFamily="34" charset="-34"/>
                <a:cs typeface="TH SarabunPSK" pitchFamily="34" charset="-34"/>
              </a:rPr>
              <a:t>การชาติ ปี 60 - 7 โครงการ</a:t>
            </a:r>
          </a:p>
          <a:p>
            <a:pPr algn="r"/>
            <a:r>
              <a:rPr lang="th-TH" sz="1800" b="1" cap="all" dirty="0" smtClean="0">
                <a:ln w="0"/>
                <a:solidFill>
                  <a:schemeClr val="tx2"/>
                </a:solidFill>
                <a:effectLst>
                  <a:reflection blurRad="12700" stA="50000" endPos="50000" dist="5000" dir="5400000" sy="-100000" rotWithShape="0"/>
                </a:effectLst>
                <a:latin typeface="TH SarabunPSK" pitchFamily="34" charset="-34"/>
                <a:cs typeface="TH SarabunPSK" pitchFamily="34" charset="-34"/>
              </a:rPr>
              <a:t>สอดคล้องปฏิรูป – 7 โครงการ</a:t>
            </a:r>
          </a:p>
          <a:p>
            <a:endParaRPr lang="th-TH" b="1" cap="all" dirty="0">
              <a:ln w="0"/>
              <a:solidFill>
                <a:schemeClr val="tx2"/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grpSp>
        <p:nvGrpSpPr>
          <p:cNvPr id="96" name="Group 95"/>
          <p:cNvGrpSpPr/>
          <p:nvPr/>
        </p:nvGrpSpPr>
        <p:grpSpPr>
          <a:xfrm>
            <a:off x="-142908" y="0"/>
            <a:ext cx="2857520" cy="993549"/>
            <a:chOff x="-142908" y="0"/>
            <a:chExt cx="2857520" cy="993549"/>
          </a:xfrm>
        </p:grpSpPr>
        <p:pic>
          <p:nvPicPr>
            <p:cNvPr id="97" name="Picture 96" descr="s1_1s.png"/>
            <p:cNvPicPr>
              <a:picLocks noChangeAspect="1"/>
            </p:cNvPicPr>
            <p:nvPr/>
          </p:nvPicPr>
          <p:blipFill>
            <a:blip r:embed="rId9" cstate="print"/>
            <a:stretch>
              <a:fillRect/>
            </a:stretch>
          </p:blipFill>
          <p:spPr>
            <a:xfrm flipH="1">
              <a:off x="-2" y="0"/>
              <a:ext cx="2714614" cy="993549"/>
            </a:xfrm>
            <a:prstGeom prst="rect">
              <a:avLst/>
            </a:prstGeom>
          </p:spPr>
        </p:pic>
        <p:sp>
          <p:nvSpPr>
            <p:cNvPr id="98" name="Title 1"/>
            <p:cNvSpPr txBox="1">
              <a:spLocks/>
            </p:cNvSpPr>
            <p:nvPr/>
          </p:nvSpPr>
          <p:spPr>
            <a:xfrm>
              <a:off x="-142908" y="24124"/>
              <a:ext cx="2515046" cy="785810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/>
            <a:p>
              <a:pPr lvl="0" algn="ctr" fontAlgn="auto">
                <a:spcAft>
                  <a:spcPts val="0"/>
                </a:spcAft>
                <a:defRPr/>
              </a:pPr>
              <a:r>
                <a:rPr lang="th-TH" sz="2200" b="1" noProof="0" dirty="0" smtClean="0">
                  <a:solidFill>
                    <a:schemeClr val="bg1"/>
                  </a:solidFill>
                  <a:latin typeface="TH Niramit AS" pitchFamily="2" charset="-34"/>
                  <a:cs typeface="TH Niramit AS" pitchFamily="2" charset="-34"/>
                </a:rPr>
                <a:t>โครงการ/งบประมาณ</a:t>
              </a:r>
              <a:endParaRPr kumimoji="0" lang="en-US" sz="2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H Niramit AS" pitchFamily="2" charset="-34"/>
                <a:ea typeface="+mj-ea"/>
                <a:cs typeface="TH Niramit AS" pitchFamily="2" charset="-34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 descr="s1_2s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flipH="1">
            <a:off x="0" y="0"/>
            <a:ext cx="3314754" cy="1213200"/>
          </a:xfrm>
          <a:prstGeom prst="rect">
            <a:avLst/>
          </a:prstGeom>
        </p:spPr>
      </p:pic>
      <p:pic>
        <p:nvPicPr>
          <p:cNvPr id="8" name="Picture 7" descr="logo ppt-blue-right2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643834" y="0"/>
            <a:ext cx="1500166" cy="519141"/>
          </a:xfrm>
          <a:prstGeom prst="rect">
            <a:avLst/>
          </a:prstGeom>
        </p:spPr>
      </p:pic>
      <p:sp>
        <p:nvSpPr>
          <p:cNvPr id="51" name="AutoShape 14"/>
          <p:cNvSpPr>
            <a:spLocks noChangeArrowheads="1"/>
          </p:cNvSpPr>
          <p:nvPr/>
        </p:nvSpPr>
        <p:spPr bwMode="auto">
          <a:xfrm>
            <a:off x="142844" y="142852"/>
            <a:ext cx="2795162" cy="707886"/>
          </a:xfrm>
          <a:prstGeom prst="rect">
            <a:avLst/>
          </a:prstGeom>
          <a:noFill/>
          <a:ln w="127000" cmpd="dbl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4000" b="1" dirty="0" smtClean="0">
                <a:solidFill>
                  <a:srgbClr val="003300"/>
                </a:solidFill>
                <a:latin typeface="TH Niramit AS" pitchFamily="2" charset="-34"/>
                <a:ea typeface="Angsana New" pitchFamily="18" charset="-34"/>
                <a:cs typeface="TH Niramit AS" pitchFamily="2" charset="-34"/>
              </a:rPr>
              <a:t>Timeline</a:t>
            </a:r>
            <a:endParaRPr lang="th-TH" sz="4000" dirty="0">
              <a:solidFill>
                <a:srgbClr val="003300"/>
              </a:solidFill>
              <a:latin typeface="TH Niramit AS" pitchFamily="2" charset="-34"/>
              <a:ea typeface="Angsana New" pitchFamily="18" charset="-34"/>
              <a:cs typeface="TH Niramit AS" pitchFamily="2" charset="-34"/>
            </a:endParaRPr>
          </a:p>
        </p:txBody>
      </p:sp>
      <p:sp>
        <p:nvSpPr>
          <p:cNvPr id="18" name="AutoShape 14"/>
          <p:cNvSpPr>
            <a:spLocks noChangeArrowheads="1"/>
          </p:cNvSpPr>
          <p:nvPr/>
        </p:nvSpPr>
        <p:spPr bwMode="auto">
          <a:xfrm>
            <a:off x="0" y="1000108"/>
            <a:ext cx="9144000" cy="2246769"/>
          </a:xfrm>
          <a:prstGeom prst="rect">
            <a:avLst/>
          </a:prstGeom>
          <a:noFill/>
          <a:ln w="127000" cmpd="dbl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th-TH" b="1" dirty="0" smtClean="0">
                <a:solidFill>
                  <a:srgbClr val="000099"/>
                </a:solidFill>
                <a:latin typeface="TH Niramit AS" pitchFamily="2" charset="-34"/>
                <a:ea typeface="Angsana New" pitchFamily="18" charset="-34"/>
                <a:cs typeface="TH Niramit AS" pitchFamily="2" charset="-34"/>
              </a:rPr>
              <a:t>กำหนดการจัดประชุมทำแผนยุทธศาสตร์การพัฒนาสุขภาพ ระยะ 20 ปี </a:t>
            </a:r>
            <a:br>
              <a:rPr lang="th-TH" b="1" dirty="0" smtClean="0">
                <a:solidFill>
                  <a:srgbClr val="000099"/>
                </a:solidFill>
                <a:latin typeface="TH Niramit AS" pitchFamily="2" charset="-34"/>
                <a:ea typeface="Angsana New" pitchFamily="18" charset="-34"/>
                <a:cs typeface="TH Niramit AS" pitchFamily="2" charset="-34"/>
              </a:rPr>
            </a:br>
            <a:r>
              <a:rPr lang="th-TH" b="1" dirty="0" smtClean="0">
                <a:solidFill>
                  <a:srgbClr val="000099"/>
                </a:solidFill>
                <a:latin typeface="TH Niramit AS" pitchFamily="2" charset="-34"/>
                <a:ea typeface="Angsana New" pitchFamily="18" charset="-34"/>
                <a:cs typeface="TH Niramit AS" pitchFamily="2" charset="-34"/>
              </a:rPr>
              <a:t>(พ.ศ.2560 – 2579)</a:t>
            </a:r>
            <a:br>
              <a:rPr lang="th-TH" b="1" dirty="0" smtClean="0">
                <a:solidFill>
                  <a:srgbClr val="000099"/>
                </a:solidFill>
                <a:latin typeface="TH Niramit AS" pitchFamily="2" charset="-34"/>
                <a:ea typeface="Angsana New" pitchFamily="18" charset="-34"/>
                <a:cs typeface="TH Niramit AS" pitchFamily="2" charset="-34"/>
              </a:rPr>
            </a:br>
            <a:r>
              <a:rPr lang="th-TH" b="1" dirty="0" smtClean="0">
                <a:solidFill>
                  <a:srgbClr val="000099"/>
                </a:solidFill>
                <a:latin typeface="TH Niramit AS" pitchFamily="2" charset="-34"/>
                <a:ea typeface="Angsana New" pitchFamily="18" charset="-34"/>
                <a:cs typeface="TH Niramit AS" pitchFamily="2" charset="-34"/>
              </a:rPr>
              <a:t>โดย นายกำพล กิจชระภูมิ วิทยากรที่ปรึกษาอิสระ ด้านการบริหารผลผลิต</a:t>
            </a:r>
          </a:p>
          <a:p>
            <a:pPr algn="ctr"/>
            <a:r>
              <a:rPr lang="th-TH" b="1" dirty="0" smtClean="0">
                <a:solidFill>
                  <a:srgbClr val="000099"/>
                </a:solidFill>
                <a:latin typeface="TH Niramit AS" pitchFamily="2" charset="-34"/>
                <a:ea typeface="Angsana New" pitchFamily="18" charset="-34"/>
                <a:cs typeface="TH Niramit AS" pitchFamily="2" charset="-34"/>
              </a:rPr>
              <a:t>ณ ห้องประชุม 2 ชั้น 4 อาคาร 6 สำนักนโยบายและยุทธศาสตร์</a:t>
            </a:r>
            <a:br>
              <a:rPr lang="th-TH" b="1" dirty="0" smtClean="0">
                <a:solidFill>
                  <a:srgbClr val="000099"/>
                </a:solidFill>
                <a:latin typeface="TH Niramit AS" pitchFamily="2" charset="-34"/>
                <a:ea typeface="Angsana New" pitchFamily="18" charset="-34"/>
                <a:cs typeface="TH Niramit AS" pitchFamily="2" charset="-34"/>
              </a:rPr>
            </a:br>
            <a:r>
              <a:rPr lang="th-TH" b="1" dirty="0" smtClean="0">
                <a:solidFill>
                  <a:srgbClr val="000099"/>
                </a:solidFill>
                <a:latin typeface="TH Niramit AS" pitchFamily="2" charset="-34"/>
                <a:ea typeface="Angsana New" pitchFamily="18" charset="-34"/>
                <a:cs typeface="TH Niramit AS" pitchFamily="2" charset="-34"/>
              </a:rPr>
              <a:t>เวลา 17.00 – 20.00 น.</a:t>
            </a:r>
            <a:endParaRPr lang="th-TH" dirty="0">
              <a:solidFill>
                <a:srgbClr val="000099"/>
              </a:solidFill>
              <a:latin typeface="TH Niramit AS" pitchFamily="2" charset="-34"/>
              <a:ea typeface="Angsana New" pitchFamily="18" charset="-34"/>
              <a:cs typeface="TH Niramit AS" pitchFamily="2" charset="-34"/>
            </a:endParaRPr>
          </a:p>
        </p:txBody>
      </p:sp>
      <p:sp>
        <p:nvSpPr>
          <p:cNvPr id="21" name="Oval 20"/>
          <p:cNvSpPr/>
          <p:nvPr/>
        </p:nvSpPr>
        <p:spPr>
          <a:xfrm>
            <a:off x="-31564" y="3143248"/>
            <a:ext cx="2357454" cy="2357454"/>
          </a:xfrm>
          <a:prstGeom prst="ellipse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22" name="TextBox 21"/>
          <p:cNvSpPr txBox="1"/>
          <p:nvPr/>
        </p:nvSpPr>
        <p:spPr>
          <a:xfrm>
            <a:off x="468502" y="3500438"/>
            <a:ext cx="135646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b="1" dirty="0" smtClean="0">
                <a:solidFill>
                  <a:srgbClr val="000099"/>
                </a:solidFill>
                <a:latin typeface="TH Niramit AS" pitchFamily="2" charset="-34"/>
                <a:cs typeface="TH Niramit AS" pitchFamily="2" charset="-34"/>
              </a:rPr>
              <a:t>พฤษภาคม</a:t>
            </a:r>
            <a:endParaRPr lang="th-TH" b="1" dirty="0">
              <a:solidFill>
                <a:srgbClr val="000099"/>
              </a:solidFill>
              <a:latin typeface="TH Niramit AS" pitchFamily="2" charset="-34"/>
              <a:cs typeface="TH Niramit AS" pitchFamily="2" charset="-34"/>
            </a:endParaRPr>
          </a:p>
        </p:txBody>
      </p:sp>
      <p:cxnSp>
        <p:nvCxnSpPr>
          <p:cNvPr id="31" name="Straight Connector 30"/>
          <p:cNvCxnSpPr/>
          <p:nvPr/>
        </p:nvCxnSpPr>
        <p:spPr>
          <a:xfrm>
            <a:off x="167014" y="4000504"/>
            <a:ext cx="2016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/>
          <p:cNvCxnSpPr/>
          <p:nvPr/>
        </p:nvCxnSpPr>
        <p:spPr>
          <a:xfrm>
            <a:off x="182750" y="4786322"/>
            <a:ext cx="2016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4" name="Table 33"/>
          <p:cNvGraphicFramePr>
            <a:graphicFrameLocks noGrp="1"/>
          </p:cNvGraphicFramePr>
          <p:nvPr/>
        </p:nvGraphicFramePr>
        <p:xfrm>
          <a:off x="-32" y="4016058"/>
          <a:ext cx="2286016" cy="82343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71504"/>
                <a:gridCol w="571504"/>
                <a:gridCol w="571504"/>
                <a:gridCol w="571504"/>
              </a:tblGrid>
              <a:tr h="323064">
                <a:tc>
                  <a:txBody>
                    <a:bodyPr/>
                    <a:lstStyle/>
                    <a:p>
                      <a:pPr algn="ctr"/>
                      <a:r>
                        <a:rPr lang="th-TH" sz="1800" b="1" dirty="0" smtClean="0">
                          <a:solidFill>
                            <a:srgbClr val="000099"/>
                          </a:solidFill>
                          <a:latin typeface="TH Niramit AS" pitchFamily="2" charset="-34"/>
                          <a:cs typeface="TH Niramit AS" pitchFamily="2" charset="-34"/>
                        </a:rPr>
                        <a:t>พ.</a:t>
                      </a:r>
                      <a:endParaRPr lang="th-TH" sz="1800" b="1" dirty="0">
                        <a:solidFill>
                          <a:srgbClr val="000099"/>
                        </a:solidFill>
                        <a:latin typeface="TH Niramit AS" pitchFamily="2" charset="-34"/>
                        <a:cs typeface="TH Niramit AS" pitchFamily="2" charset="-34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800" b="1" dirty="0" smtClean="0">
                          <a:solidFill>
                            <a:srgbClr val="000099"/>
                          </a:solidFill>
                          <a:latin typeface="TH Niramit AS" pitchFamily="2" charset="-34"/>
                          <a:cs typeface="TH Niramit AS" pitchFamily="2" charset="-34"/>
                        </a:rPr>
                        <a:t>ศ.</a:t>
                      </a:r>
                      <a:endParaRPr lang="th-TH" sz="1800" b="1" dirty="0">
                        <a:solidFill>
                          <a:srgbClr val="000099"/>
                        </a:solidFill>
                        <a:latin typeface="TH Niramit AS" pitchFamily="2" charset="-34"/>
                        <a:cs typeface="TH Niramit AS" pitchFamily="2" charset="-34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800" b="1" dirty="0" smtClean="0">
                          <a:solidFill>
                            <a:srgbClr val="000099"/>
                          </a:solidFill>
                          <a:latin typeface="TH Niramit AS" pitchFamily="2" charset="-34"/>
                          <a:cs typeface="TH Niramit AS" pitchFamily="2" charset="-34"/>
                        </a:rPr>
                        <a:t>พ.</a:t>
                      </a:r>
                      <a:endParaRPr lang="th-TH" sz="1800" b="1" dirty="0">
                        <a:solidFill>
                          <a:srgbClr val="000099"/>
                        </a:solidFill>
                        <a:latin typeface="TH Niramit AS" pitchFamily="2" charset="-34"/>
                        <a:cs typeface="TH Niramit AS" pitchFamily="2" charset="-34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800" b="1" dirty="0" smtClean="0">
                          <a:solidFill>
                            <a:srgbClr val="000099"/>
                          </a:solidFill>
                          <a:latin typeface="TH Niramit AS" pitchFamily="2" charset="-34"/>
                          <a:cs typeface="TH Niramit AS" pitchFamily="2" charset="-34"/>
                        </a:rPr>
                        <a:t>อ.</a:t>
                      </a:r>
                      <a:endParaRPr lang="th-TH" sz="1800" b="1" dirty="0">
                        <a:solidFill>
                          <a:srgbClr val="000099"/>
                        </a:solidFill>
                        <a:latin typeface="TH Niramit AS" pitchFamily="2" charset="-34"/>
                        <a:cs typeface="TH Niramit AS" pitchFamily="2" charset="-34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57674"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 smtClean="0">
                          <a:solidFill>
                            <a:srgbClr val="000099"/>
                          </a:solidFill>
                          <a:latin typeface="TH Niramit AS" pitchFamily="2" charset="-34"/>
                          <a:cs typeface="TH Niramit AS" pitchFamily="2" charset="-34"/>
                        </a:rPr>
                        <a:t>4</a:t>
                      </a:r>
                      <a:endParaRPr lang="th-TH" sz="2400" b="1" dirty="0">
                        <a:solidFill>
                          <a:srgbClr val="000099"/>
                        </a:solidFill>
                        <a:latin typeface="TH Niramit AS" pitchFamily="2" charset="-34"/>
                        <a:cs typeface="TH Niramit AS" pitchFamily="2" charset="-34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 smtClean="0">
                          <a:solidFill>
                            <a:srgbClr val="000099"/>
                          </a:solidFill>
                          <a:latin typeface="TH Niramit AS" pitchFamily="2" charset="-34"/>
                          <a:cs typeface="TH Niramit AS" pitchFamily="2" charset="-34"/>
                        </a:rPr>
                        <a:t>13</a:t>
                      </a:r>
                      <a:endParaRPr lang="th-TH" sz="2400" b="1" dirty="0">
                        <a:solidFill>
                          <a:srgbClr val="000099"/>
                        </a:solidFill>
                        <a:latin typeface="TH Niramit AS" pitchFamily="2" charset="-34"/>
                        <a:cs typeface="TH Niramit AS" pitchFamily="2" charset="-34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 smtClean="0">
                          <a:solidFill>
                            <a:srgbClr val="000099"/>
                          </a:solidFill>
                          <a:latin typeface="TH Niramit AS" pitchFamily="2" charset="-34"/>
                          <a:cs typeface="TH Niramit AS" pitchFamily="2" charset="-34"/>
                        </a:rPr>
                        <a:t>18</a:t>
                      </a:r>
                      <a:endParaRPr lang="th-TH" sz="2400" b="1" dirty="0">
                        <a:solidFill>
                          <a:srgbClr val="000099"/>
                        </a:solidFill>
                        <a:latin typeface="TH Niramit AS" pitchFamily="2" charset="-34"/>
                        <a:cs typeface="TH Niramit AS" pitchFamily="2" charset="-34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 smtClean="0">
                          <a:solidFill>
                            <a:srgbClr val="000099"/>
                          </a:solidFill>
                          <a:latin typeface="TH Niramit AS" pitchFamily="2" charset="-34"/>
                          <a:cs typeface="TH Niramit AS" pitchFamily="2" charset="-34"/>
                        </a:rPr>
                        <a:t>24</a:t>
                      </a:r>
                      <a:endParaRPr lang="th-TH" sz="2400" b="1" dirty="0">
                        <a:solidFill>
                          <a:srgbClr val="000099"/>
                        </a:solidFill>
                        <a:latin typeface="TH Niramit AS" pitchFamily="2" charset="-34"/>
                        <a:cs typeface="TH Niramit AS" pitchFamily="2" charset="-34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5" name="Oval 34"/>
          <p:cNvSpPr/>
          <p:nvPr/>
        </p:nvSpPr>
        <p:spPr>
          <a:xfrm>
            <a:off x="2254452" y="3143248"/>
            <a:ext cx="2357454" cy="2357454"/>
          </a:xfrm>
          <a:prstGeom prst="ellips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36" name="TextBox 35"/>
          <p:cNvSpPr txBox="1"/>
          <p:nvPr/>
        </p:nvSpPr>
        <p:spPr>
          <a:xfrm>
            <a:off x="2817582" y="3500438"/>
            <a:ext cx="115929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b="1" dirty="0" smtClean="0">
                <a:solidFill>
                  <a:srgbClr val="000099"/>
                </a:solidFill>
                <a:latin typeface="TH Niramit AS" pitchFamily="2" charset="-34"/>
                <a:cs typeface="TH Niramit AS" pitchFamily="2" charset="-34"/>
              </a:rPr>
              <a:t>มิถุนายน</a:t>
            </a:r>
            <a:endParaRPr lang="th-TH" b="1" dirty="0">
              <a:solidFill>
                <a:srgbClr val="000099"/>
              </a:solidFill>
              <a:latin typeface="TH Niramit AS" pitchFamily="2" charset="-34"/>
              <a:cs typeface="TH Niramit AS" pitchFamily="2" charset="-34"/>
            </a:endParaRPr>
          </a:p>
        </p:txBody>
      </p:sp>
      <p:cxnSp>
        <p:nvCxnSpPr>
          <p:cNvPr id="37" name="Straight Connector 36"/>
          <p:cNvCxnSpPr/>
          <p:nvPr/>
        </p:nvCxnSpPr>
        <p:spPr>
          <a:xfrm>
            <a:off x="2453030" y="4000504"/>
            <a:ext cx="2016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/>
          <p:cNvCxnSpPr/>
          <p:nvPr/>
        </p:nvCxnSpPr>
        <p:spPr>
          <a:xfrm>
            <a:off x="2468766" y="4786322"/>
            <a:ext cx="2016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9" name="Table 38"/>
          <p:cNvGraphicFramePr>
            <a:graphicFrameLocks noGrp="1"/>
          </p:cNvGraphicFramePr>
          <p:nvPr/>
        </p:nvGraphicFramePr>
        <p:xfrm>
          <a:off x="2285984" y="4016058"/>
          <a:ext cx="2286015" cy="82343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7203"/>
                <a:gridCol w="457203"/>
                <a:gridCol w="457203"/>
                <a:gridCol w="457203"/>
                <a:gridCol w="457203"/>
              </a:tblGrid>
              <a:tr h="323064">
                <a:tc>
                  <a:txBody>
                    <a:bodyPr/>
                    <a:lstStyle/>
                    <a:p>
                      <a:pPr algn="ctr"/>
                      <a:r>
                        <a:rPr lang="th-TH" sz="1800" b="1" dirty="0" smtClean="0">
                          <a:solidFill>
                            <a:srgbClr val="000099"/>
                          </a:solidFill>
                          <a:latin typeface="TH Niramit AS" pitchFamily="2" charset="-34"/>
                          <a:cs typeface="TH Niramit AS" pitchFamily="2" charset="-34"/>
                        </a:rPr>
                        <a:t>ศ.</a:t>
                      </a:r>
                      <a:endParaRPr lang="th-TH" sz="1800" b="1" dirty="0">
                        <a:solidFill>
                          <a:srgbClr val="000099"/>
                        </a:solidFill>
                        <a:latin typeface="TH Niramit AS" pitchFamily="2" charset="-34"/>
                        <a:cs typeface="TH Niramit AS" pitchFamily="2" charset="-34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800" b="1" dirty="0" smtClean="0">
                          <a:solidFill>
                            <a:srgbClr val="000099"/>
                          </a:solidFill>
                          <a:latin typeface="TH Niramit AS" pitchFamily="2" charset="-34"/>
                          <a:cs typeface="TH Niramit AS" pitchFamily="2" charset="-34"/>
                        </a:rPr>
                        <a:t>พ.</a:t>
                      </a:r>
                      <a:endParaRPr lang="th-TH" sz="1800" b="1" dirty="0">
                        <a:solidFill>
                          <a:srgbClr val="000099"/>
                        </a:solidFill>
                        <a:latin typeface="TH Niramit AS" pitchFamily="2" charset="-34"/>
                        <a:cs typeface="TH Niramit AS" pitchFamily="2" charset="-34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800" b="1" dirty="0" smtClean="0">
                          <a:solidFill>
                            <a:srgbClr val="000099"/>
                          </a:solidFill>
                          <a:latin typeface="TH Niramit AS" pitchFamily="2" charset="-34"/>
                          <a:cs typeface="TH Niramit AS" pitchFamily="2" charset="-34"/>
                        </a:rPr>
                        <a:t>จ.</a:t>
                      </a:r>
                      <a:endParaRPr lang="th-TH" sz="1800" b="1" dirty="0">
                        <a:solidFill>
                          <a:srgbClr val="000099"/>
                        </a:solidFill>
                        <a:latin typeface="TH Niramit AS" pitchFamily="2" charset="-34"/>
                        <a:cs typeface="TH Niramit AS" pitchFamily="2" charset="-34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800" b="1" dirty="0" smtClean="0">
                          <a:solidFill>
                            <a:srgbClr val="000099"/>
                          </a:solidFill>
                          <a:latin typeface="TH Niramit AS" pitchFamily="2" charset="-34"/>
                          <a:cs typeface="TH Niramit AS" pitchFamily="2" charset="-34"/>
                        </a:rPr>
                        <a:t>ศ.</a:t>
                      </a:r>
                      <a:endParaRPr lang="th-TH" sz="1800" b="1" dirty="0">
                        <a:solidFill>
                          <a:srgbClr val="000099"/>
                        </a:solidFill>
                        <a:latin typeface="TH Niramit AS" pitchFamily="2" charset="-34"/>
                        <a:cs typeface="TH Niramit AS" pitchFamily="2" charset="-34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800" b="1" dirty="0" err="1" smtClean="0">
                          <a:solidFill>
                            <a:srgbClr val="000099"/>
                          </a:solidFill>
                          <a:latin typeface="TH Niramit AS" pitchFamily="2" charset="-34"/>
                          <a:cs typeface="TH Niramit AS" pitchFamily="2" charset="-34"/>
                        </a:rPr>
                        <a:t>พฤ.</a:t>
                      </a:r>
                      <a:endParaRPr lang="th-TH" sz="1800" b="1" dirty="0">
                        <a:solidFill>
                          <a:srgbClr val="000099"/>
                        </a:solidFill>
                        <a:latin typeface="TH Niramit AS" pitchFamily="2" charset="-34"/>
                        <a:cs typeface="TH Niramit AS" pitchFamily="2" charset="-34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57674"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 smtClean="0">
                          <a:solidFill>
                            <a:srgbClr val="000099"/>
                          </a:solidFill>
                          <a:latin typeface="TH Niramit AS" pitchFamily="2" charset="-34"/>
                          <a:cs typeface="TH Niramit AS" pitchFamily="2" charset="-34"/>
                        </a:rPr>
                        <a:t>3</a:t>
                      </a:r>
                      <a:endParaRPr lang="th-TH" sz="2400" b="1" dirty="0">
                        <a:solidFill>
                          <a:srgbClr val="000099"/>
                        </a:solidFill>
                        <a:latin typeface="TH Niramit AS" pitchFamily="2" charset="-34"/>
                        <a:cs typeface="TH Niramit AS" pitchFamily="2" charset="-34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 smtClean="0">
                          <a:solidFill>
                            <a:srgbClr val="000099"/>
                          </a:solidFill>
                          <a:latin typeface="TH Niramit AS" pitchFamily="2" charset="-34"/>
                          <a:cs typeface="TH Niramit AS" pitchFamily="2" charset="-34"/>
                        </a:rPr>
                        <a:t>8</a:t>
                      </a:r>
                      <a:endParaRPr lang="th-TH" sz="2400" b="1" dirty="0">
                        <a:solidFill>
                          <a:srgbClr val="000099"/>
                        </a:solidFill>
                        <a:latin typeface="TH Niramit AS" pitchFamily="2" charset="-34"/>
                        <a:cs typeface="TH Niramit AS" pitchFamily="2" charset="-34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 smtClean="0">
                          <a:solidFill>
                            <a:srgbClr val="000099"/>
                          </a:solidFill>
                          <a:latin typeface="TH Niramit AS" pitchFamily="2" charset="-34"/>
                          <a:cs typeface="TH Niramit AS" pitchFamily="2" charset="-34"/>
                        </a:rPr>
                        <a:t>13</a:t>
                      </a:r>
                      <a:endParaRPr lang="th-TH" sz="2400" b="1" dirty="0">
                        <a:solidFill>
                          <a:srgbClr val="000099"/>
                        </a:solidFill>
                        <a:latin typeface="TH Niramit AS" pitchFamily="2" charset="-34"/>
                        <a:cs typeface="TH Niramit AS" pitchFamily="2" charset="-34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 smtClean="0">
                          <a:solidFill>
                            <a:srgbClr val="000099"/>
                          </a:solidFill>
                          <a:latin typeface="TH Niramit AS" pitchFamily="2" charset="-34"/>
                          <a:cs typeface="TH Niramit AS" pitchFamily="2" charset="-34"/>
                        </a:rPr>
                        <a:t>24</a:t>
                      </a:r>
                      <a:endParaRPr lang="th-TH" sz="2400" b="1" dirty="0">
                        <a:solidFill>
                          <a:srgbClr val="000099"/>
                        </a:solidFill>
                        <a:latin typeface="TH Niramit AS" pitchFamily="2" charset="-34"/>
                        <a:cs typeface="TH Niramit AS" pitchFamily="2" charset="-34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 smtClean="0">
                          <a:solidFill>
                            <a:srgbClr val="000099"/>
                          </a:solidFill>
                          <a:latin typeface="TH Niramit AS" pitchFamily="2" charset="-34"/>
                          <a:cs typeface="TH Niramit AS" pitchFamily="2" charset="-34"/>
                        </a:rPr>
                        <a:t>30</a:t>
                      </a:r>
                      <a:endParaRPr lang="th-TH" sz="2400" b="1" dirty="0">
                        <a:solidFill>
                          <a:srgbClr val="000099"/>
                        </a:solidFill>
                        <a:latin typeface="TH Niramit AS" pitchFamily="2" charset="-34"/>
                        <a:cs typeface="TH Niramit AS" pitchFamily="2" charset="-34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0" name="Oval 39"/>
          <p:cNvSpPr/>
          <p:nvPr/>
        </p:nvSpPr>
        <p:spPr>
          <a:xfrm>
            <a:off x="4540468" y="3143248"/>
            <a:ext cx="2357454" cy="2357454"/>
          </a:xfrm>
          <a:prstGeom prst="ellipse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41" name="TextBox 40"/>
          <p:cNvSpPr txBox="1"/>
          <p:nvPr/>
        </p:nvSpPr>
        <p:spPr>
          <a:xfrm>
            <a:off x="5072066" y="3500438"/>
            <a:ext cx="129554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b="1" dirty="0" smtClean="0">
                <a:solidFill>
                  <a:srgbClr val="000099"/>
                </a:solidFill>
                <a:latin typeface="TH Niramit AS" pitchFamily="2" charset="-34"/>
                <a:cs typeface="TH Niramit AS" pitchFamily="2" charset="-34"/>
              </a:rPr>
              <a:t>กรกฎาคม</a:t>
            </a:r>
            <a:endParaRPr lang="th-TH" b="1" dirty="0">
              <a:solidFill>
                <a:srgbClr val="000099"/>
              </a:solidFill>
              <a:latin typeface="TH Niramit AS" pitchFamily="2" charset="-34"/>
              <a:cs typeface="TH Niramit AS" pitchFamily="2" charset="-34"/>
            </a:endParaRPr>
          </a:p>
        </p:txBody>
      </p:sp>
      <p:cxnSp>
        <p:nvCxnSpPr>
          <p:cNvPr id="42" name="Straight Connector 41"/>
          <p:cNvCxnSpPr/>
          <p:nvPr/>
        </p:nvCxnSpPr>
        <p:spPr>
          <a:xfrm>
            <a:off x="4739046" y="4000504"/>
            <a:ext cx="2016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/>
          <p:cNvCxnSpPr/>
          <p:nvPr/>
        </p:nvCxnSpPr>
        <p:spPr>
          <a:xfrm>
            <a:off x="4754782" y="4786322"/>
            <a:ext cx="2016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4" name="Table 43"/>
          <p:cNvGraphicFramePr>
            <a:graphicFrameLocks noGrp="1"/>
          </p:cNvGraphicFramePr>
          <p:nvPr/>
        </p:nvGraphicFramePr>
        <p:xfrm>
          <a:off x="4857752" y="4016058"/>
          <a:ext cx="1714512" cy="82343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71504"/>
                <a:gridCol w="571504"/>
                <a:gridCol w="571504"/>
              </a:tblGrid>
              <a:tr h="323064">
                <a:tc>
                  <a:txBody>
                    <a:bodyPr/>
                    <a:lstStyle/>
                    <a:p>
                      <a:pPr algn="ctr"/>
                      <a:r>
                        <a:rPr lang="th-TH" sz="1800" b="1" dirty="0" smtClean="0">
                          <a:solidFill>
                            <a:srgbClr val="000099"/>
                          </a:solidFill>
                          <a:latin typeface="TH Niramit AS" pitchFamily="2" charset="-34"/>
                          <a:cs typeface="TH Niramit AS" pitchFamily="2" charset="-34"/>
                        </a:rPr>
                        <a:t>ศ.</a:t>
                      </a:r>
                      <a:endParaRPr lang="th-TH" sz="1800" b="1" dirty="0">
                        <a:solidFill>
                          <a:srgbClr val="000099"/>
                        </a:solidFill>
                        <a:latin typeface="TH Niramit AS" pitchFamily="2" charset="-34"/>
                        <a:cs typeface="TH Niramit AS" pitchFamily="2" charset="-34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800" b="1" dirty="0" err="1" smtClean="0">
                          <a:solidFill>
                            <a:srgbClr val="000099"/>
                          </a:solidFill>
                          <a:latin typeface="TH Niramit AS" pitchFamily="2" charset="-34"/>
                          <a:cs typeface="TH Niramit AS" pitchFamily="2" charset="-34"/>
                        </a:rPr>
                        <a:t>พฤ.</a:t>
                      </a:r>
                      <a:endParaRPr lang="th-TH" sz="1800" b="1" dirty="0">
                        <a:solidFill>
                          <a:srgbClr val="000099"/>
                        </a:solidFill>
                        <a:latin typeface="TH Niramit AS" pitchFamily="2" charset="-34"/>
                        <a:cs typeface="TH Niramit AS" pitchFamily="2" charset="-34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800" b="1" dirty="0" smtClean="0">
                          <a:solidFill>
                            <a:srgbClr val="000099"/>
                          </a:solidFill>
                          <a:latin typeface="TH Niramit AS" pitchFamily="2" charset="-34"/>
                          <a:cs typeface="TH Niramit AS" pitchFamily="2" charset="-34"/>
                        </a:rPr>
                        <a:t>พ.</a:t>
                      </a:r>
                      <a:endParaRPr lang="th-TH" sz="1800" b="1" dirty="0">
                        <a:solidFill>
                          <a:srgbClr val="000099"/>
                        </a:solidFill>
                        <a:latin typeface="TH Niramit AS" pitchFamily="2" charset="-34"/>
                        <a:cs typeface="TH Niramit AS" pitchFamily="2" charset="-34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57674"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 smtClean="0">
                          <a:solidFill>
                            <a:srgbClr val="000099"/>
                          </a:solidFill>
                          <a:latin typeface="TH Niramit AS" pitchFamily="2" charset="-34"/>
                          <a:cs typeface="TH Niramit AS" pitchFamily="2" charset="-34"/>
                        </a:rPr>
                        <a:t>8</a:t>
                      </a:r>
                      <a:endParaRPr lang="th-TH" sz="2400" b="1" dirty="0">
                        <a:solidFill>
                          <a:srgbClr val="000099"/>
                        </a:solidFill>
                        <a:latin typeface="TH Niramit AS" pitchFamily="2" charset="-34"/>
                        <a:cs typeface="TH Niramit AS" pitchFamily="2" charset="-34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 smtClean="0">
                          <a:solidFill>
                            <a:srgbClr val="000099"/>
                          </a:solidFill>
                          <a:latin typeface="TH Niramit AS" pitchFamily="2" charset="-34"/>
                          <a:cs typeface="TH Niramit AS" pitchFamily="2" charset="-34"/>
                        </a:rPr>
                        <a:t>14</a:t>
                      </a:r>
                      <a:endParaRPr lang="th-TH" sz="2400" b="1" dirty="0">
                        <a:solidFill>
                          <a:srgbClr val="000099"/>
                        </a:solidFill>
                        <a:latin typeface="TH Niramit AS" pitchFamily="2" charset="-34"/>
                        <a:cs typeface="TH Niramit AS" pitchFamily="2" charset="-34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 smtClean="0">
                          <a:solidFill>
                            <a:srgbClr val="000099"/>
                          </a:solidFill>
                          <a:latin typeface="TH Niramit AS" pitchFamily="2" charset="-34"/>
                          <a:cs typeface="TH Niramit AS" pitchFamily="2" charset="-34"/>
                        </a:rPr>
                        <a:t>27</a:t>
                      </a:r>
                      <a:endParaRPr lang="th-TH" sz="2400" b="1" dirty="0">
                        <a:solidFill>
                          <a:srgbClr val="000099"/>
                        </a:solidFill>
                        <a:latin typeface="TH Niramit AS" pitchFamily="2" charset="-34"/>
                        <a:cs typeface="TH Niramit AS" pitchFamily="2" charset="-34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5" name="Oval 44"/>
          <p:cNvSpPr/>
          <p:nvPr/>
        </p:nvSpPr>
        <p:spPr>
          <a:xfrm>
            <a:off x="6826484" y="3143248"/>
            <a:ext cx="2357454" cy="2357454"/>
          </a:xfrm>
          <a:prstGeom prst="ellips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46" name="TextBox 45"/>
          <p:cNvSpPr txBox="1"/>
          <p:nvPr/>
        </p:nvSpPr>
        <p:spPr>
          <a:xfrm>
            <a:off x="7462929" y="3500438"/>
            <a:ext cx="110959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b="1" dirty="0" smtClean="0">
                <a:solidFill>
                  <a:srgbClr val="000099"/>
                </a:solidFill>
                <a:latin typeface="TH Niramit AS" pitchFamily="2" charset="-34"/>
                <a:cs typeface="TH Niramit AS" pitchFamily="2" charset="-34"/>
              </a:rPr>
              <a:t>สิงหาคม</a:t>
            </a:r>
            <a:endParaRPr lang="th-TH" b="1" dirty="0">
              <a:solidFill>
                <a:srgbClr val="000099"/>
              </a:solidFill>
              <a:latin typeface="TH Niramit AS" pitchFamily="2" charset="-34"/>
              <a:cs typeface="TH Niramit AS" pitchFamily="2" charset="-34"/>
            </a:endParaRPr>
          </a:p>
        </p:txBody>
      </p:sp>
      <p:cxnSp>
        <p:nvCxnSpPr>
          <p:cNvPr id="47" name="Straight Connector 46"/>
          <p:cNvCxnSpPr/>
          <p:nvPr/>
        </p:nvCxnSpPr>
        <p:spPr>
          <a:xfrm>
            <a:off x="7025062" y="4000504"/>
            <a:ext cx="2016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Connector 47"/>
          <p:cNvCxnSpPr/>
          <p:nvPr/>
        </p:nvCxnSpPr>
        <p:spPr>
          <a:xfrm>
            <a:off x="7040798" y="4786322"/>
            <a:ext cx="2016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9" name="Table 48"/>
          <p:cNvGraphicFramePr>
            <a:graphicFrameLocks noGrp="1"/>
          </p:cNvGraphicFramePr>
          <p:nvPr/>
        </p:nvGraphicFramePr>
        <p:xfrm>
          <a:off x="6858016" y="4016058"/>
          <a:ext cx="2286015" cy="82343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7203"/>
                <a:gridCol w="457203"/>
                <a:gridCol w="457203"/>
                <a:gridCol w="457203"/>
                <a:gridCol w="457203"/>
              </a:tblGrid>
              <a:tr h="323064">
                <a:tc>
                  <a:txBody>
                    <a:bodyPr/>
                    <a:lstStyle/>
                    <a:p>
                      <a:pPr algn="ctr"/>
                      <a:r>
                        <a:rPr lang="th-TH" sz="1800" b="1" dirty="0" smtClean="0">
                          <a:solidFill>
                            <a:srgbClr val="000099"/>
                          </a:solidFill>
                          <a:latin typeface="TH Niramit AS" pitchFamily="2" charset="-34"/>
                          <a:cs typeface="TH Niramit AS" pitchFamily="2" charset="-34"/>
                        </a:rPr>
                        <a:t>ศ.</a:t>
                      </a:r>
                      <a:endParaRPr lang="th-TH" sz="1800" b="1" dirty="0">
                        <a:solidFill>
                          <a:srgbClr val="000099"/>
                        </a:solidFill>
                        <a:latin typeface="TH Niramit AS" pitchFamily="2" charset="-34"/>
                        <a:cs typeface="TH Niramit AS" pitchFamily="2" charset="-34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800" b="1" dirty="0" smtClean="0">
                          <a:solidFill>
                            <a:srgbClr val="000099"/>
                          </a:solidFill>
                          <a:latin typeface="TH Niramit AS" pitchFamily="2" charset="-34"/>
                          <a:cs typeface="TH Niramit AS" pitchFamily="2" charset="-34"/>
                        </a:rPr>
                        <a:t>พ.</a:t>
                      </a:r>
                      <a:endParaRPr lang="th-TH" sz="1800" b="1" dirty="0">
                        <a:solidFill>
                          <a:srgbClr val="000099"/>
                        </a:solidFill>
                        <a:latin typeface="TH Niramit AS" pitchFamily="2" charset="-34"/>
                        <a:cs typeface="TH Niramit AS" pitchFamily="2" charset="-34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800" b="1" dirty="0" smtClean="0">
                          <a:solidFill>
                            <a:srgbClr val="000099"/>
                          </a:solidFill>
                          <a:latin typeface="TH Niramit AS" pitchFamily="2" charset="-34"/>
                          <a:cs typeface="TH Niramit AS" pitchFamily="2" charset="-34"/>
                        </a:rPr>
                        <a:t>จ.</a:t>
                      </a:r>
                      <a:endParaRPr lang="th-TH" sz="1800" b="1" dirty="0">
                        <a:solidFill>
                          <a:srgbClr val="000099"/>
                        </a:solidFill>
                        <a:latin typeface="TH Niramit AS" pitchFamily="2" charset="-34"/>
                        <a:cs typeface="TH Niramit AS" pitchFamily="2" charset="-34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800" b="1" dirty="0" smtClean="0">
                          <a:solidFill>
                            <a:srgbClr val="000099"/>
                          </a:solidFill>
                          <a:latin typeface="TH Niramit AS" pitchFamily="2" charset="-34"/>
                          <a:cs typeface="TH Niramit AS" pitchFamily="2" charset="-34"/>
                        </a:rPr>
                        <a:t>พ.</a:t>
                      </a:r>
                      <a:endParaRPr lang="th-TH" sz="1800" b="1" dirty="0">
                        <a:solidFill>
                          <a:srgbClr val="000099"/>
                        </a:solidFill>
                        <a:latin typeface="TH Niramit AS" pitchFamily="2" charset="-34"/>
                        <a:cs typeface="TH Niramit AS" pitchFamily="2" charset="-34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800" b="1" dirty="0" smtClean="0">
                          <a:solidFill>
                            <a:srgbClr val="000099"/>
                          </a:solidFill>
                          <a:latin typeface="TH Niramit AS" pitchFamily="2" charset="-34"/>
                          <a:cs typeface="TH Niramit AS" pitchFamily="2" charset="-34"/>
                        </a:rPr>
                        <a:t>จ.</a:t>
                      </a:r>
                      <a:endParaRPr lang="th-TH" sz="1800" b="1" dirty="0">
                        <a:solidFill>
                          <a:srgbClr val="000099"/>
                        </a:solidFill>
                        <a:latin typeface="TH Niramit AS" pitchFamily="2" charset="-34"/>
                        <a:cs typeface="TH Niramit AS" pitchFamily="2" charset="-34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57674"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 smtClean="0">
                          <a:solidFill>
                            <a:srgbClr val="000099"/>
                          </a:solidFill>
                          <a:latin typeface="TH Niramit AS" pitchFamily="2" charset="-34"/>
                          <a:cs typeface="TH Niramit AS" pitchFamily="2" charset="-34"/>
                        </a:rPr>
                        <a:t>5</a:t>
                      </a:r>
                      <a:endParaRPr lang="th-TH" sz="2400" b="1" dirty="0">
                        <a:solidFill>
                          <a:srgbClr val="000099"/>
                        </a:solidFill>
                        <a:latin typeface="TH Niramit AS" pitchFamily="2" charset="-34"/>
                        <a:cs typeface="TH Niramit AS" pitchFamily="2" charset="-34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 smtClean="0">
                          <a:solidFill>
                            <a:srgbClr val="000099"/>
                          </a:solidFill>
                          <a:latin typeface="TH Niramit AS" pitchFamily="2" charset="-34"/>
                          <a:cs typeface="TH Niramit AS" pitchFamily="2" charset="-34"/>
                        </a:rPr>
                        <a:t>10</a:t>
                      </a:r>
                      <a:endParaRPr lang="th-TH" sz="2400" b="1" dirty="0">
                        <a:solidFill>
                          <a:srgbClr val="000099"/>
                        </a:solidFill>
                        <a:latin typeface="TH Niramit AS" pitchFamily="2" charset="-34"/>
                        <a:cs typeface="TH Niramit AS" pitchFamily="2" charset="-34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 smtClean="0">
                          <a:solidFill>
                            <a:srgbClr val="000099"/>
                          </a:solidFill>
                          <a:latin typeface="TH Niramit AS" pitchFamily="2" charset="-34"/>
                          <a:cs typeface="TH Niramit AS" pitchFamily="2" charset="-34"/>
                        </a:rPr>
                        <a:t>15</a:t>
                      </a:r>
                      <a:endParaRPr lang="th-TH" sz="2400" b="1" dirty="0">
                        <a:solidFill>
                          <a:srgbClr val="000099"/>
                        </a:solidFill>
                        <a:latin typeface="TH Niramit AS" pitchFamily="2" charset="-34"/>
                        <a:cs typeface="TH Niramit AS" pitchFamily="2" charset="-34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 smtClean="0">
                          <a:solidFill>
                            <a:srgbClr val="000099"/>
                          </a:solidFill>
                          <a:latin typeface="TH Niramit AS" pitchFamily="2" charset="-34"/>
                          <a:cs typeface="TH Niramit AS" pitchFamily="2" charset="-34"/>
                        </a:rPr>
                        <a:t>24</a:t>
                      </a:r>
                      <a:endParaRPr lang="th-TH" sz="2400" b="1" dirty="0">
                        <a:solidFill>
                          <a:srgbClr val="000099"/>
                        </a:solidFill>
                        <a:latin typeface="TH Niramit AS" pitchFamily="2" charset="-34"/>
                        <a:cs typeface="TH Niramit AS" pitchFamily="2" charset="-34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 smtClean="0">
                          <a:solidFill>
                            <a:srgbClr val="000099"/>
                          </a:solidFill>
                          <a:latin typeface="TH Niramit AS" pitchFamily="2" charset="-34"/>
                          <a:cs typeface="TH Niramit AS" pitchFamily="2" charset="-34"/>
                        </a:rPr>
                        <a:t>29</a:t>
                      </a:r>
                      <a:endParaRPr lang="th-TH" sz="2400" b="1" dirty="0">
                        <a:solidFill>
                          <a:srgbClr val="000099"/>
                        </a:solidFill>
                        <a:latin typeface="TH Niramit AS" pitchFamily="2" charset="-34"/>
                        <a:cs typeface="TH Niramit AS" pitchFamily="2" charset="-34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52" name="AutoShape 14"/>
          <p:cNvSpPr>
            <a:spLocks noChangeArrowheads="1"/>
          </p:cNvSpPr>
          <p:nvPr/>
        </p:nvSpPr>
        <p:spPr bwMode="auto">
          <a:xfrm>
            <a:off x="-32" y="5689603"/>
            <a:ext cx="9144000" cy="954107"/>
          </a:xfrm>
          <a:prstGeom prst="rect">
            <a:avLst/>
          </a:prstGeom>
          <a:noFill/>
          <a:ln w="127000" cmpd="dbl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th-TH" b="1" dirty="0" smtClean="0">
                <a:solidFill>
                  <a:srgbClr val="FF0000"/>
                </a:solidFill>
                <a:latin typeface="TH Niramit AS" pitchFamily="2" charset="-34"/>
                <a:ea typeface="Angsana New" pitchFamily="18" charset="-34"/>
                <a:cs typeface="TH Niramit AS" pitchFamily="2" charset="-34"/>
              </a:rPr>
              <a:t>ขอให้ทุกหน่วยงานพิจารณามอบหมายผู้แทนที่มีอำนาจในการตัดสินใจ</a:t>
            </a:r>
          </a:p>
          <a:p>
            <a:pPr algn="ctr"/>
            <a:r>
              <a:rPr lang="th-TH" b="1" dirty="0" smtClean="0">
                <a:solidFill>
                  <a:srgbClr val="FF0000"/>
                </a:solidFill>
                <a:latin typeface="TH Niramit AS" pitchFamily="2" charset="-34"/>
                <a:ea typeface="Angsana New" pitchFamily="18" charset="-34"/>
                <a:cs typeface="TH Niramit AS" pitchFamily="2" charset="-34"/>
              </a:rPr>
              <a:t>เข้าร่วมประชุมตามวัน เวลา และสถานที่ดังกล่าว</a:t>
            </a:r>
            <a:endParaRPr lang="th-TH" dirty="0">
              <a:solidFill>
                <a:srgbClr val="FF0000"/>
              </a:solidFill>
              <a:latin typeface="TH Niramit AS" pitchFamily="2" charset="-34"/>
              <a:ea typeface="Angsana New" pitchFamily="18" charset="-34"/>
              <a:cs typeface="TH Niramit AS" pitchFamily="2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logo ppt-blue-right2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643834" y="0"/>
            <a:ext cx="1500166" cy="519141"/>
          </a:xfrm>
          <a:prstGeom prst="rect">
            <a:avLst/>
          </a:prstGeom>
        </p:spPr>
      </p:pic>
      <p:sp>
        <p:nvSpPr>
          <p:cNvPr id="27" name="TextBox 26"/>
          <p:cNvSpPr txBox="1"/>
          <p:nvPr/>
        </p:nvSpPr>
        <p:spPr>
          <a:xfrm>
            <a:off x="2729188" y="2462751"/>
            <a:ext cx="3685624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8000" b="1" dirty="0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ขอบคุณครับ</a:t>
            </a:r>
            <a:endParaRPr lang="th-TH" sz="8000" b="1" dirty="0">
              <a:solidFill>
                <a:srgbClr val="003300"/>
              </a:solidFill>
              <a:latin typeface="TH SarabunPSK" pitchFamily="34" charset="-34"/>
              <a:cs typeface="TH SarabunPSK" pitchFamily="34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 descr="s1_1s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flipH="1">
            <a:off x="0" y="0"/>
            <a:ext cx="3357554" cy="1228865"/>
          </a:xfrm>
          <a:prstGeom prst="rect">
            <a:avLst/>
          </a:prstGeom>
        </p:spPr>
      </p:pic>
      <p:pic>
        <p:nvPicPr>
          <p:cNvPr id="8" name="Picture 7" descr="logo ppt-blue-right2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643834" y="0"/>
            <a:ext cx="1500166" cy="519141"/>
          </a:xfrm>
          <a:prstGeom prst="rect">
            <a:avLst/>
          </a:prstGeom>
        </p:spPr>
      </p:pic>
      <p:pic>
        <p:nvPicPr>
          <p:cNvPr id="4" name="Picture 3" descr="3.jpg"/>
          <p:cNvPicPr>
            <a:picLocks noChangeAspect="1"/>
          </p:cNvPicPr>
          <p:nvPr/>
        </p:nvPicPr>
        <p:blipFill>
          <a:blip r:embed="rId5" cstate="print"/>
          <a:srcRect l="7031" t="28547" r="8593"/>
          <a:stretch>
            <a:fillRect/>
          </a:stretch>
        </p:blipFill>
        <p:spPr>
          <a:xfrm>
            <a:off x="214250" y="2000240"/>
            <a:ext cx="7072362" cy="3274242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32" y="3286124"/>
            <a:ext cx="9144000" cy="16430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dirty="0">
              <a:latin typeface="TH Niramit AS" pitchFamily="2" charset="-34"/>
              <a:cs typeface="TH Niramit AS" pitchFamily="2" charset="-34"/>
            </a:endParaRPr>
          </a:p>
        </p:txBody>
      </p:sp>
      <p:sp>
        <p:nvSpPr>
          <p:cNvPr id="6" name="Pentagon 5"/>
          <p:cNvSpPr/>
          <p:nvPr/>
        </p:nvSpPr>
        <p:spPr>
          <a:xfrm rot="5400000">
            <a:off x="464220" y="3417094"/>
            <a:ext cx="1428760" cy="1309697"/>
          </a:xfrm>
          <a:prstGeom prst="homePlate">
            <a:avLst/>
          </a:prstGeom>
          <a:solidFill>
            <a:srgbClr val="FF5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dirty="0">
              <a:latin typeface="TH Niramit AS" pitchFamily="2" charset="-34"/>
              <a:cs typeface="TH Niramit AS" pitchFamily="2" charset="-34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73459" y="3357562"/>
            <a:ext cx="1455303" cy="707886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th-TH" sz="2000" b="1" dirty="0" smtClean="0">
                <a:solidFill>
                  <a:schemeClr val="bg1"/>
                </a:solidFill>
                <a:latin typeface="TH Niramit AS" pitchFamily="2" charset="-34"/>
                <a:cs typeface="TH Niramit AS" pitchFamily="2" charset="-34"/>
              </a:rPr>
              <a:t>ความเป็น</a:t>
            </a:r>
            <a:br>
              <a:rPr lang="th-TH" sz="2000" b="1" dirty="0" smtClean="0">
                <a:solidFill>
                  <a:schemeClr val="bg1"/>
                </a:solidFill>
                <a:latin typeface="TH Niramit AS" pitchFamily="2" charset="-34"/>
                <a:cs typeface="TH Niramit AS" pitchFamily="2" charset="-34"/>
              </a:rPr>
            </a:br>
            <a:r>
              <a:rPr lang="th-TH" sz="2000" b="1" dirty="0" smtClean="0">
                <a:solidFill>
                  <a:schemeClr val="bg1"/>
                </a:solidFill>
                <a:latin typeface="TH Niramit AS" pitchFamily="2" charset="-34"/>
                <a:cs typeface="TH Niramit AS" pitchFamily="2" charset="-34"/>
              </a:rPr>
              <a:t>สังคมเมือง</a:t>
            </a:r>
            <a:endParaRPr lang="th-TH" sz="2000" b="1" dirty="0">
              <a:solidFill>
                <a:schemeClr val="bg1"/>
              </a:solidFill>
              <a:latin typeface="TH Niramit AS" pitchFamily="2" charset="-34"/>
              <a:cs typeface="TH Niramit AS" pitchFamily="2" charset="-34"/>
            </a:endParaRPr>
          </a:p>
        </p:txBody>
      </p:sp>
      <p:sp>
        <p:nvSpPr>
          <p:cNvPr id="10" name="Pentagon 9"/>
          <p:cNvSpPr/>
          <p:nvPr/>
        </p:nvSpPr>
        <p:spPr>
          <a:xfrm rot="5400000">
            <a:off x="2095608" y="3412586"/>
            <a:ext cx="1428760" cy="1309697"/>
          </a:xfrm>
          <a:prstGeom prst="homePlate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dirty="0">
              <a:latin typeface="TH Niramit AS" pitchFamily="2" charset="-34"/>
              <a:cs typeface="TH Niramit AS" pitchFamily="2" charset="-34"/>
            </a:endParaRPr>
          </a:p>
        </p:txBody>
      </p:sp>
      <p:sp>
        <p:nvSpPr>
          <p:cNvPr id="11" name="Pentagon 10"/>
          <p:cNvSpPr/>
          <p:nvPr/>
        </p:nvSpPr>
        <p:spPr>
          <a:xfrm rot="5400000">
            <a:off x="3845745" y="3412586"/>
            <a:ext cx="1428760" cy="1309697"/>
          </a:xfrm>
          <a:prstGeom prst="homePlate">
            <a:avLst/>
          </a:prstGeom>
          <a:solidFill>
            <a:srgbClr val="FF9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dirty="0">
              <a:latin typeface="TH Niramit AS" pitchFamily="2" charset="-34"/>
              <a:cs typeface="TH Niramit AS" pitchFamily="2" charset="-34"/>
            </a:endParaRPr>
          </a:p>
        </p:txBody>
      </p:sp>
      <p:sp>
        <p:nvSpPr>
          <p:cNvPr id="12" name="Pentagon 11"/>
          <p:cNvSpPr/>
          <p:nvPr/>
        </p:nvSpPr>
        <p:spPr>
          <a:xfrm rot="5400000">
            <a:off x="5619820" y="3417094"/>
            <a:ext cx="1428760" cy="1309697"/>
          </a:xfrm>
          <a:prstGeom prst="homePlate">
            <a:avLst/>
          </a:prstGeom>
          <a:solidFill>
            <a:srgbClr val="0033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dirty="0">
              <a:latin typeface="TH Niramit AS" pitchFamily="2" charset="-34"/>
              <a:cs typeface="TH Niramit AS" pitchFamily="2" charset="-34"/>
            </a:endParaRPr>
          </a:p>
        </p:txBody>
      </p:sp>
      <p:sp>
        <p:nvSpPr>
          <p:cNvPr id="13" name="TextBox 12"/>
          <p:cNvSpPr txBox="1"/>
          <p:nvPr/>
        </p:nvSpPr>
        <p:spPr>
          <a:xfrm rot="5400000">
            <a:off x="2587484" y="2889971"/>
            <a:ext cx="492443" cy="1428760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pPr algn="ctr"/>
            <a:r>
              <a:rPr lang="th-TH" sz="2000" b="1" dirty="0" smtClean="0">
                <a:latin typeface="TH Niramit AS" pitchFamily="2" charset="-34"/>
                <a:cs typeface="TH Niramit AS" pitchFamily="2" charset="-34"/>
              </a:rPr>
              <a:t>สังคมผู้สูงอายุ</a:t>
            </a:r>
          </a:p>
        </p:txBody>
      </p:sp>
      <p:sp>
        <p:nvSpPr>
          <p:cNvPr id="14" name="TextBox 13"/>
          <p:cNvSpPr txBox="1"/>
          <p:nvPr/>
        </p:nvSpPr>
        <p:spPr>
          <a:xfrm rot="5400000">
            <a:off x="5957809" y="2982304"/>
            <a:ext cx="800219" cy="1571636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pPr algn="ctr"/>
            <a:r>
              <a:rPr lang="th-TH" sz="2000" b="1" dirty="0" smtClean="0">
                <a:solidFill>
                  <a:schemeClr val="bg1"/>
                </a:solidFill>
                <a:latin typeface="TH Niramit AS" pitchFamily="2" charset="-34"/>
                <a:cs typeface="TH Niramit AS" pitchFamily="2" charset="-34"/>
              </a:rPr>
              <a:t>การเปลี่ยนแปลงสภาพภูมิอากาศ</a:t>
            </a:r>
            <a:endParaRPr lang="th-TH" sz="2000" b="1" dirty="0">
              <a:solidFill>
                <a:schemeClr val="bg1"/>
              </a:solidFill>
              <a:latin typeface="TH Niramit AS" pitchFamily="2" charset="-34"/>
              <a:cs typeface="TH Niramit AS" pitchFamily="2" charset="-34"/>
            </a:endParaRPr>
          </a:p>
        </p:txBody>
      </p:sp>
      <p:sp>
        <p:nvSpPr>
          <p:cNvPr id="15" name="TextBox 14"/>
          <p:cNvSpPr txBox="1"/>
          <p:nvPr/>
        </p:nvSpPr>
        <p:spPr>
          <a:xfrm rot="5400000">
            <a:off x="4183922" y="2982304"/>
            <a:ext cx="800219" cy="1571636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pPr algn="ctr"/>
            <a:r>
              <a:rPr lang="th-TH" sz="2000" b="1" dirty="0" smtClean="0">
                <a:latin typeface="TH Niramit AS" pitchFamily="2" charset="-34"/>
                <a:cs typeface="TH Niramit AS" pitchFamily="2" charset="-34"/>
              </a:rPr>
              <a:t>โลกเชื่อมต่อ</a:t>
            </a:r>
            <a:br>
              <a:rPr lang="th-TH" sz="2000" b="1" dirty="0" smtClean="0">
                <a:latin typeface="TH Niramit AS" pitchFamily="2" charset="-34"/>
                <a:cs typeface="TH Niramit AS" pitchFamily="2" charset="-34"/>
              </a:rPr>
            </a:br>
            <a:r>
              <a:rPr lang="th-TH" sz="2000" b="1" dirty="0" smtClean="0">
                <a:latin typeface="TH Niramit AS" pitchFamily="2" charset="-34"/>
                <a:cs typeface="TH Niramit AS" pitchFamily="2" charset="-34"/>
              </a:rPr>
              <a:t>การค้าการลงทุน</a:t>
            </a:r>
            <a:endParaRPr lang="th-TH" sz="2000" b="1" dirty="0">
              <a:latin typeface="TH Niramit AS" pitchFamily="2" charset="-34"/>
              <a:cs typeface="TH Niramit AS" pitchFamily="2" charset="-34"/>
            </a:endParaRPr>
          </a:p>
        </p:txBody>
      </p:sp>
      <p:sp>
        <p:nvSpPr>
          <p:cNvPr id="16" name="Title 1"/>
          <p:cNvSpPr txBox="1">
            <a:spLocks/>
          </p:cNvSpPr>
          <p:nvPr/>
        </p:nvSpPr>
        <p:spPr>
          <a:xfrm>
            <a:off x="179387" y="71414"/>
            <a:ext cx="2392349" cy="78581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H Niramit AS" pitchFamily="2" charset="-34"/>
                <a:ea typeface="+mj-ea"/>
                <a:cs typeface="TH Niramit AS" pitchFamily="2" charset="-34"/>
              </a:rPr>
              <a:t>Future Events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42812" y="5143512"/>
            <a:ext cx="8215370" cy="0"/>
          </a:xfrm>
          <a:prstGeom prst="line">
            <a:avLst/>
          </a:prstGeom>
          <a:ln w="19050">
            <a:solidFill>
              <a:schemeClr val="tx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Diamond 20"/>
          <p:cNvSpPr/>
          <p:nvPr/>
        </p:nvSpPr>
        <p:spPr>
          <a:xfrm>
            <a:off x="1023818" y="5000636"/>
            <a:ext cx="285752" cy="285752"/>
          </a:xfrm>
          <a:prstGeom prst="diamond">
            <a:avLst/>
          </a:prstGeom>
          <a:solidFill>
            <a:srgbClr val="FF5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22" name="Diamond 21"/>
          <p:cNvSpPr/>
          <p:nvPr/>
        </p:nvSpPr>
        <p:spPr>
          <a:xfrm>
            <a:off x="2666892" y="5000636"/>
            <a:ext cx="285752" cy="285752"/>
          </a:xfrm>
          <a:prstGeom prst="diamond">
            <a:avLst/>
          </a:prstGeom>
          <a:solidFill>
            <a:srgbClr val="99C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23" name="Diamond 22"/>
          <p:cNvSpPr/>
          <p:nvPr/>
        </p:nvSpPr>
        <p:spPr>
          <a:xfrm>
            <a:off x="4428904" y="5000636"/>
            <a:ext cx="285752" cy="285752"/>
          </a:xfrm>
          <a:prstGeom prst="diamond">
            <a:avLst/>
          </a:prstGeom>
          <a:solidFill>
            <a:srgbClr val="FF9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24" name="Diamond 23"/>
          <p:cNvSpPr/>
          <p:nvPr/>
        </p:nvSpPr>
        <p:spPr>
          <a:xfrm>
            <a:off x="6203167" y="5000636"/>
            <a:ext cx="285752" cy="285752"/>
          </a:xfrm>
          <a:prstGeom prst="diamond">
            <a:avLst/>
          </a:prstGeom>
          <a:solidFill>
            <a:srgbClr val="0000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25" name="Diamond 24"/>
          <p:cNvSpPr/>
          <p:nvPr/>
        </p:nvSpPr>
        <p:spPr>
          <a:xfrm>
            <a:off x="7834366" y="5000636"/>
            <a:ext cx="285752" cy="285752"/>
          </a:xfrm>
          <a:prstGeom prst="diamond">
            <a:avLst/>
          </a:prstGeom>
          <a:solidFill>
            <a:srgbClr val="00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26" name="Pentagon 25"/>
          <p:cNvSpPr/>
          <p:nvPr/>
        </p:nvSpPr>
        <p:spPr>
          <a:xfrm rot="5400000">
            <a:off x="7262893" y="3417094"/>
            <a:ext cx="1428760" cy="1309697"/>
          </a:xfrm>
          <a:prstGeom prst="homePlate">
            <a:avLst/>
          </a:prstGeom>
          <a:solidFill>
            <a:srgbClr val="00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dirty="0">
              <a:latin typeface="TH Niramit AS" pitchFamily="2" charset="-34"/>
              <a:cs typeface="TH Niramit AS" pitchFamily="2" charset="-34"/>
            </a:endParaRPr>
          </a:p>
        </p:txBody>
      </p:sp>
      <p:sp>
        <p:nvSpPr>
          <p:cNvPr id="27" name="TextBox 26"/>
          <p:cNvSpPr txBox="1"/>
          <p:nvPr/>
        </p:nvSpPr>
        <p:spPr>
          <a:xfrm rot="5400000">
            <a:off x="7600882" y="2982304"/>
            <a:ext cx="800219" cy="1571636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pPr algn="ctr"/>
            <a:r>
              <a:rPr lang="th-TH" sz="2000" b="1" dirty="0" smtClean="0">
                <a:solidFill>
                  <a:schemeClr val="bg1"/>
                </a:solidFill>
                <a:latin typeface="TH Niramit AS" pitchFamily="2" charset="-34"/>
                <a:cs typeface="TH Niramit AS" pitchFamily="2" charset="-34"/>
              </a:rPr>
              <a:t>ความก้าวหน้า</a:t>
            </a:r>
          </a:p>
          <a:p>
            <a:pPr algn="ctr"/>
            <a:r>
              <a:rPr lang="en-US" sz="2000" b="1" dirty="0" smtClean="0">
                <a:solidFill>
                  <a:schemeClr val="bg1"/>
                </a:solidFill>
                <a:latin typeface="TH Niramit AS" pitchFamily="2" charset="-34"/>
                <a:cs typeface="TH Niramit AS" pitchFamily="2" charset="-34"/>
              </a:rPr>
              <a:t>Technology</a:t>
            </a:r>
            <a:endParaRPr lang="th-TH" sz="2000" b="1" dirty="0">
              <a:solidFill>
                <a:schemeClr val="bg1"/>
              </a:solidFill>
              <a:latin typeface="TH Niramit AS" pitchFamily="2" charset="-34"/>
              <a:cs typeface="TH Niramit AS" pitchFamily="2" charset="-34"/>
            </a:endParaRPr>
          </a:p>
        </p:txBody>
      </p:sp>
      <p:pic>
        <p:nvPicPr>
          <p:cNvPr id="28" name="Picture 27" descr="download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7358050" y="2250367"/>
            <a:ext cx="1252537" cy="81550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Picture 43" descr="s1_1s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flipH="1">
            <a:off x="0" y="0"/>
            <a:ext cx="2928926" cy="1071987"/>
          </a:xfrm>
          <a:prstGeom prst="rect">
            <a:avLst/>
          </a:prstGeom>
        </p:spPr>
      </p:pic>
      <p:sp>
        <p:nvSpPr>
          <p:cNvPr id="28" name="Rectangle 27"/>
          <p:cNvSpPr/>
          <p:nvPr/>
        </p:nvSpPr>
        <p:spPr>
          <a:xfrm>
            <a:off x="0" y="3500438"/>
            <a:ext cx="9144000" cy="19288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dirty="0">
              <a:latin typeface="TH Niramit AS" pitchFamily="2" charset="-34"/>
              <a:cs typeface="TH Niramit AS" pitchFamily="2" charset="-34"/>
            </a:endParaRPr>
          </a:p>
        </p:txBody>
      </p:sp>
      <p:sp>
        <p:nvSpPr>
          <p:cNvPr id="22" name="Oval 21"/>
          <p:cNvSpPr/>
          <p:nvPr/>
        </p:nvSpPr>
        <p:spPr>
          <a:xfrm rot="5400000">
            <a:off x="576697" y="3522509"/>
            <a:ext cx="1901530" cy="1714512"/>
          </a:xfrm>
          <a:prstGeom prst="ellipse">
            <a:avLst/>
          </a:prstGeom>
          <a:solidFill>
            <a:srgbClr val="FF5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dirty="0">
              <a:latin typeface="TH Niramit AS" pitchFamily="2" charset="-34"/>
              <a:cs typeface="TH Niramit AS" pitchFamily="2" charset="-34"/>
            </a:endParaRPr>
          </a:p>
        </p:txBody>
      </p:sp>
      <p:sp>
        <p:nvSpPr>
          <p:cNvPr id="23" name="Oval 22"/>
          <p:cNvSpPr/>
          <p:nvPr/>
        </p:nvSpPr>
        <p:spPr>
          <a:xfrm rot="5400000">
            <a:off x="2505523" y="3518001"/>
            <a:ext cx="1901530" cy="1714512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dirty="0">
              <a:latin typeface="TH Niramit AS" pitchFamily="2" charset="-34"/>
              <a:cs typeface="TH Niramit AS" pitchFamily="2" charset="-34"/>
            </a:endParaRPr>
          </a:p>
        </p:txBody>
      </p:sp>
      <p:sp>
        <p:nvSpPr>
          <p:cNvPr id="24" name="Oval 23"/>
          <p:cNvSpPr/>
          <p:nvPr/>
        </p:nvSpPr>
        <p:spPr>
          <a:xfrm rot="5400000">
            <a:off x="4505787" y="3518001"/>
            <a:ext cx="1901530" cy="1714512"/>
          </a:xfrm>
          <a:prstGeom prst="ellipse">
            <a:avLst/>
          </a:prstGeom>
          <a:solidFill>
            <a:srgbClr val="FF9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dirty="0">
              <a:latin typeface="TH Niramit AS" pitchFamily="2" charset="-34"/>
              <a:cs typeface="TH Niramit AS" pitchFamily="2" charset="-34"/>
            </a:endParaRPr>
          </a:p>
        </p:txBody>
      </p:sp>
      <p:sp>
        <p:nvSpPr>
          <p:cNvPr id="25" name="Oval 24"/>
          <p:cNvSpPr/>
          <p:nvPr/>
        </p:nvSpPr>
        <p:spPr>
          <a:xfrm rot="5400000">
            <a:off x="6506051" y="3522509"/>
            <a:ext cx="1901530" cy="1714512"/>
          </a:xfrm>
          <a:prstGeom prst="ellipse">
            <a:avLst/>
          </a:prstGeom>
          <a:solidFill>
            <a:srgbClr val="0033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dirty="0">
              <a:latin typeface="TH Niramit AS" pitchFamily="2" charset="-34"/>
              <a:cs typeface="TH Niramit AS" pitchFamily="2" charset="-34"/>
            </a:endParaRPr>
          </a:p>
        </p:txBody>
      </p:sp>
      <p:pic>
        <p:nvPicPr>
          <p:cNvPr id="27" name="Picture 26" descr="3.jpg"/>
          <p:cNvPicPr>
            <a:picLocks noChangeAspect="1"/>
          </p:cNvPicPr>
          <p:nvPr/>
        </p:nvPicPr>
        <p:blipFill>
          <a:blip r:embed="rId4" cstate="print"/>
          <a:srcRect l="7031" t="92741" r="8593"/>
          <a:stretch>
            <a:fillRect/>
          </a:stretch>
        </p:blipFill>
        <p:spPr>
          <a:xfrm>
            <a:off x="428596" y="5357826"/>
            <a:ext cx="8072494" cy="379680"/>
          </a:xfrm>
          <a:prstGeom prst="rect">
            <a:avLst/>
          </a:prstGeom>
        </p:spPr>
      </p:pic>
      <p:sp>
        <p:nvSpPr>
          <p:cNvPr id="33" name="Oval 32"/>
          <p:cNvSpPr/>
          <p:nvPr/>
        </p:nvSpPr>
        <p:spPr>
          <a:xfrm>
            <a:off x="1285852" y="5357826"/>
            <a:ext cx="428628" cy="428628"/>
          </a:xfrm>
          <a:prstGeom prst="ellipse">
            <a:avLst/>
          </a:prstGeom>
          <a:solidFill>
            <a:srgbClr val="FF5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dirty="0">
              <a:latin typeface="TH Niramit AS" pitchFamily="2" charset="-34"/>
              <a:cs typeface="TH Niramit AS" pitchFamily="2" charset="-34"/>
            </a:endParaRPr>
          </a:p>
        </p:txBody>
      </p:sp>
      <p:sp>
        <p:nvSpPr>
          <p:cNvPr id="34" name="Oval 33"/>
          <p:cNvSpPr/>
          <p:nvPr/>
        </p:nvSpPr>
        <p:spPr>
          <a:xfrm>
            <a:off x="3214678" y="5357826"/>
            <a:ext cx="428628" cy="428628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dirty="0">
              <a:latin typeface="TH Niramit AS" pitchFamily="2" charset="-34"/>
              <a:cs typeface="TH Niramit AS" pitchFamily="2" charset="-34"/>
            </a:endParaRPr>
          </a:p>
        </p:txBody>
      </p:sp>
      <p:sp>
        <p:nvSpPr>
          <p:cNvPr id="35" name="Oval 34"/>
          <p:cNvSpPr/>
          <p:nvPr/>
        </p:nvSpPr>
        <p:spPr>
          <a:xfrm>
            <a:off x="5214942" y="5357826"/>
            <a:ext cx="428628" cy="428628"/>
          </a:xfrm>
          <a:prstGeom prst="ellipse">
            <a:avLst/>
          </a:prstGeom>
          <a:solidFill>
            <a:srgbClr val="FF9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dirty="0">
              <a:latin typeface="TH Niramit AS" pitchFamily="2" charset="-34"/>
              <a:cs typeface="TH Niramit AS" pitchFamily="2" charset="-34"/>
            </a:endParaRPr>
          </a:p>
        </p:txBody>
      </p:sp>
      <p:sp>
        <p:nvSpPr>
          <p:cNvPr id="36" name="Oval 35"/>
          <p:cNvSpPr/>
          <p:nvPr/>
        </p:nvSpPr>
        <p:spPr>
          <a:xfrm>
            <a:off x="7219968" y="5357826"/>
            <a:ext cx="428628" cy="428628"/>
          </a:xfrm>
          <a:prstGeom prst="ellipse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dirty="0">
              <a:latin typeface="TH Niramit AS" pitchFamily="2" charset="-34"/>
              <a:cs typeface="TH Niramit AS" pitchFamily="2" charset="-34"/>
            </a:endParaRPr>
          </a:p>
        </p:txBody>
      </p:sp>
      <p:sp>
        <p:nvSpPr>
          <p:cNvPr id="40" name="Title 1"/>
          <p:cNvSpPr txBox="1">
            <a:spLocks/>
          </p:cNvSpPr>
          <p:nvPr/>
        </p:nvSpPr>
        <p:spPr>
          <a:xfrm>
            <a:off x="199566" y="56666"/>
            <a:ext cx="1857356" cy="78581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ctr" fontAlgn="auto">
              <a:spcAft>
                <a:spcPts val="0"/>
              </a:spcAft>
              <a:defRPr/>
            </a:pPr>
            <a:r>
              <a:rPr lang="en-US" sz="3200" b="1" dirty="0" smtClean="0">
                <a:solidFill>
                  <a:schemeClr val="bg1"/>
                </a:solidFill>
                <a:latin typeface="TH Niramit AS" pitchFamily="2" charset="-34"/>
                <a:cs typeface="TH Niramit AS" pitchFamily="2" charset="-34"/>
              </a:rPr>
              <a:t>Contexts</a:t>
            </a:r>
            <a:endParaRPr kumimoji="0" lang="en-US" sz="3200" b="1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TH Niramit AS" pitchFamily="2" charset="-34"/>
              <a:ea typeface="+mj-ea"/>
              <a:cs typeface="TH Niramit AS" pitchFamily="2" charset="-34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759507" y="4071942"/>
            <a:ext cx="1455303" cy="707886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th-TH" sz="2000" b="1" dirty="0" smtClean="0">
                <a:solidFill>
                  <a:srgbClr val="0000CC"/>
                </a:solidFill>
                <a:latin typeface="TH Niramit AS" pitchFamily="2" charset="-34"/>
                <a:cs typeface="TH Niramit AS" pitchFamily="2" charset="-34"/>
              </a:rPr>
              <a:t>ค่าใช้จ่ายด้านสุขภาพที่เพิ่มขึ้น</a:t>
            </a:r>
            <a:endParaRPr lang="th-TH" sz="2000" b="1" dirty="0">
              <a:solidFill>
                <a:schemeClr val="bg1"/>
              </a:solidFill>
              <a:latin typeface="TH Niramit AS" pitchFamily="2" charset="-34"/>
              <a:cs typeface="TH Niramit AS" pitchFamily="2" charset="-34"/>
            </a:endParaRPr>
          </a:p>
        </p:txBody>
      </p:sp>
      <p:sp>
        <p:nvSpPr>
          <p:cNvPr id="19" name="TextBox 18"/>
          <p:cNvSpPr txBox="1"/>
          <p:nvPr/>
        </p:nvSpPr>
        <p:spPr>
          <a:xfrm rot="5400000">
            <a:off x="4875258" y="3697246"/>
            <a:ext cx="1107996" cy="1428760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pPr algn="ctr"/>
            <a:r>
              <a:rPr lang="th-TH" sz="2000" b="1" dirty="0" smtClean="0">
                <a:solidFill>
                  <a:srgbClr val="0000CC"/>
                </a:solidFill>
                <a:latin typeface="TH Niramit AS" pitchFamily="2" charset="-34"/>
                <a:cs typeface="TH Niramit AS" pitchFamily="2" charset="-34"/>
              </a:rPr>
              <a:t>การขาดแคลนกำลังคนด้านสุขภาพ</a:t>
            </a:r>
            <a:endParaRPr lang="th-TH" sz="2000" b="1" dirty="0" smtClean="0">
              <a:latin typeface="TH Niramit AS" pitchFamily="2" charset="-34"/>
              <a:cs typeface="TH Niramit AS" pitchFamily="2" charset="-34"/>
            </a:endParaRPr>
          </a:p>
        </p:txBody>
      </p:sp>
      <p:sp>
        <p:nvSpPr>
          <p:cNvPr id="20" name="TextBox 19"/>
          <p:cNvSpPr txBox="1"/>
          <p:nvPr/>
        </p:nvSpPr>
        <p:spPr>
          <a:xfrm rot="5400000">
            <a:off x="7029410" y="3614796"/>
            <a:ext cx="800219" cy="1571636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pPr algn="ctr"/>
            <a:r>
              <a:rPr lang="th-TH" sz="2000" b="1" dirty="0" smtClean="0">
                <a:solidFill>
                  <a:schemeClr val="bg1"/>
                </a:solidFill>
                <a:latin typeface="TH Niramit AS" pitchFamily="2" charset="-34"/>
                <a:cs typeface="TH Niramit AS" pitchFamily="2" charset="-34"/>
              </a:rPr>
              <a:t>ความเหลื่อมล้ำของระบบสุขภาพ</a:t>
            </a:r>
            <a:endParaRPr lang="th-TH" sz="2000" b="1" dirty="0">
              <a:solidFill>
                <a:schemeClr val="bg1"/>
              </a:solidFill>
              <a:latin typeface="TH Niramit AS" pitchFamily="2" charset="-34"/>
              <a:cs typeface="TH Niramit AS" pitchFamily="2" charset="-34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785786" y="3984973"/>
            <a:ext cx="1455303" cy="1015663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th-TH" sz="2000" b="1" dirty="0" smtClean="0">
                <a:solidFill>
                  <a:srgbClr val="0000CC"/>
                </a:solidFill>
                <a:latin typeface="TH Niramit AS" pitchFamily="2" charset="-34"/>
                <a:cs typeface="TH Niramit AS" pitchFamily="2" charset="-34"/>
              </a:rPr>
              <a:t>คนไทยเจ็บป่วยจากโรคที่ป้องกันได้</a:t>
            </a:r>
            <a:endParaRPr lang="th-TH" sz="2000" b="1" dirty="0">
              <a:solidFill>
                <a:schemeClr val="bg1"/>
              </a:solidFill>
              <a:latin typeface="TH Niramit AS" pitchFamily="2" charset="-34"/>
              <a:cs typeface="TH Niramit AS" pitchFamily="2" charset="-34"/>
            </a:endParaRPr>
          </a:p>
        </p:txBody>
      </p:sp>
      <p:pic>
        <p:nvPicPr>
          <p:cNvPr id="41" name="Picture 40" descr="sawangbamphen_comscan0001 copy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85110" y="1503248"/>
            <a:ext cx="1143008" cy="1489864"/>
          </a:xfrm>
          <a:prstGeom prst="rect">
            <a:avLst/>
          </a:prstGeom>
        </p:spPr>
      </p:pic>
      <p:pic>
        <p:nvPicPr>
          <p:cNvPr id="43" name="Picture 42" descr="145557 copy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730130" y="1827384"/>
            <a:ext cx="1583918" cy="1155832"/>
          </a:xfrm>
          <a:prstGeom prst="rect">
            <a:avLst/>
          </a:prstGeom>
        </p:spPr>
      </p:pic>
      <p:pic>
        <p:nvPicPr>
          <p:cNvPr id="48" name="Picture 47" descr="10-อาชีพที่จะฮิตในอนาคต-teen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4857752" y="1643050"/>
            <a:ext cx="1357322" cy="1350535"/>
          </a:xfrm>
          <a:prstGeom prst="rect">
            <a:avLst/>
          </a:prstGeom>
        </p:spPr>
      </p:pic>
      <p:pic>
        <p:nvPicPr>
          <p:cNvPr id="51" name="Picture 50" descr="7n copy.pn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2857488" y="2087559"/>
            <a:ext cx="1214446" cy="897823"/>
          </a:xfrm>
          <a:prstGeom prst="rect">
            <a:avLst/>
          </a:prstGeom>
        </p:spPr>
      </p:pic>
      <p:sp>
        <p:nvSpPr>
          <p:cNvPr id="52" name="TextBox 51"/>
          <p:cNvSpPr txBox="1"/>
          <p:nvPr/>
        </p:nvSpPr>
        <p:spPr>
          <a:xfrm>
            <a:off x="1342300" y="5342836"/>
            <a:ext cx="29046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b="1" dirty="0" smtClean="0">
                <a:solidFill>
                  <a:srgbClr val="0000CC"/>
                </a:solidFill>
                <a:latin typeface="TH Niramit AS" pitchFamily="2" charset="-34"/>
                <a:cs typeface="TH Niramit AS" pitchFamily="2" charset="-34"/>
              </a:rPr>
              <a:t>1</a:t>
            </a:r>
            <a:endParaRPr lang="th-TH" b="1" dirty="0">
              <a:solidFill>
                <a:srgbClr val="0000CC"/>
              </a:solidFill>
              <a:latin typeface="TH Niramit AS" pitchFamily="2" charset="-34"/>
              <a:cs typeface="TH Niramit AS" pitchFamily="2" charset="-34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3281404" y="5342836"/>
            <a:ext cx="32412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b="1" dirty="0" smtClean="0">
                <a:solidFill>
                  <a:srgbClr val="0000CC"/>
                </a:solidFill>
                <a:latin typeface="TH Niramit AS" pitchFamily="2" charset="-34"/>
                <a:cs typeface="TH Niramit AS" pitchFamily="2" charset="-34"/>
              </a:rPr>
              <a:t>2</a:t>
            </a:r>
            <a:endParaRPr lang="th-TH" b="1" dirty="0">
              <a:solidFill>
                <a:srgbClr val="0000CC"/>
              </a:solidFill>
              <a:latin typeface="TH Niramit AS" pitchFamily="2" charset="-34"/>
              <a:cs typeface="TH Niramit AS" pitchFamily="2" charset="-34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5256400" y="5327846"/>
            <a:ext cx="32733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b="1" dirty="0" smtClean="0">
                <a:solidFill>
                  <a:srgbClr val="0000CC"/>
                </a:solidFill>
                <a:latin typeface="TH Niramit AS" pitchFamily="2" charset="-34"/>
                <a:cs typeface="TH Niramit AS" pitchFamily="2" charset="-34"/>
              </a:rPr>
              <a:t>3</a:t>
            </a:r>
            <a:endParaRPr lang="th-TH" b="1" dirty="0">
              <a:solidFill>
                <a:srgbClr val="0000CC"/>
              </a:solidFill>
              <a:latin typeface="TH Niramit AS" pitchFamily="2" charset="-34"/>
              <a:cs typeface="TH Niramit AS" pitchFamily="2" charset="-34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7286644" y="5327846"/>
            <a:ext cx="31931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b="1" dirty="0" smtClean="0">
                <a:solidFill>
                  <a:schemeClr val="bg1"/>
                </a:solidFill>
                <a:latin typeface="TH Niramit AS" pitchFamily="2" charset="-34"/>
                <a:cs typeface="TH Niramit AS" pitchFamily="2" charset="-34"/>
              </a:rPr>
              <a:t>4</a:t>
            </a:r>
            <a:endParaRPr lang="th-TH" b="1" dirty="0">
              <a:solidFill>
                <a:schemeClr val="bg1"/>
              </a:solidFill>
              <a:latin typeface="TH Niramit AS" pitchFamily="2" charset="-34"/>
              <a:cs typeface="TH Niramit AS" pitchFamily="2" charset="-34"/>
            </a:endParaRPr>
          </a:p>
        </p:txBody>
      </p:sp>
      <p:pic>
        <p:nvPicPr>
          <p:cNvPr id="42" name="Picture 41" descr="logo ppt-blue-right2.pn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7643834" y="0"/>
            <a:ext cx="1500166" cy="51914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vision2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501769" y="1107672"/>
            <a:ext cx="1214345" cy="1075638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0" y="3071810"/>
            <a:ext cx="9144000" cy="1285884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pic>
        <p:nvPicPr>
          <p:cNvPr id="10" name="Picture 9" descr="Our_Mission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080609" y="1228297"/>
            <a:ext cx="1214345" cy="690828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1000100" y="1934166"/>
            <a:ext cx="188224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th-TH" sz="1800" b="1" dirty="0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เป็นองค์กรหลักด้านสุขภาพ</a:t>
            </a:r>
          </a:p>
          <a:p>
            <a:pPr algn="ctr"/>
            <a:r>
              <a:rPr lang="th-TH" sz="1800" b="1" dirty="0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ที่รวมพลังสังคม</a:t>
            </a:r>
          </a:p>
          <a:p>
            <a:pPr algn="ctr"/>
            <a:r>
              <a:rPr lang="th-TH" sz="1800" b="1" dirty="0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เพื่อประชาชนสุขภาพดี</a:t>
            </a:r>
            <a:endParaRPr lang="th-TH" sz="1800" b="1" dirty="0">
              <a:solidFill>
                <a:srgbClr val="00330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786446" y="1934166"/>
            <a:ext cx="215155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th-TH" sz="1800" b="1" dirty="0" smtClean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พัฒนาและอภิบาลระบบสุขภาพ</a:t>
            </a:r>
          </a:p>
          <a:p>
            <a:pPr algn="ctr"/>
            <a:r>
              <a:rPr lang="th-TH" sz="1800" b="1" dirty="0" smtClean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อย่างมีส่วนร่วม</a:t>
            </a:r>
          </a:p>
          <a:p>
            <a:pPr algn="ctr"/>
            <a:r>
              <a:rPr lang="th-TH" sz="1800" b="1" dirty="0" smtClean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และยั่งยืน</a:t>
            </a:r>
            <a:endParaRPr lang="th-TH" sz="1800" b="1" dirty="0">
              <a:solidFill>
                <a:srgbClr val="FF000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grpSp>
        <p:nvGrpSpPr>
          <p:cNvPr id="31" name="Group 30"/>
          <p:cNvGrpSpPr/>
          <p:nvPr/>
        </p:nvGrpSpPr>
        <p:grpSpPr>
          <a:xfrm>
            <a:off x="1947268" y="3150218"/>
            <a:ext cx="6088814" cy="1137833"/>
            <a:chOff x="1947268" y="3150218"/>
            <a:chExt cx="6088814" cy="1137833"/>
          </a:xfrm>
        </p:grpSpPr>
        <p:sp>
          <p:nvSpPr>
            <p:cNvPr id="5" name="Rounded Rectangle 4"/>
            <p:cNvSpPr/>
            <p:nvPr/>
          </p:nvSpPr>
          <p:spPr>
            <a:xfrm>
              <a:off x="3597950" y="3817884"/>
              <a:ext cx="432000" cy="360000"/>
            </a:xfrm>
            <a:prstGeom prst="roundRect">
              <a:avLst/>
            </a:prstGeom>
            <a:effectLst>
              <a:glow rad="101600">
                <a:schemeClr val="accent3">
                  <a:satMod val="175000"/>
                  <a:alpha val="40000"/>
                </a:schemeClr>
              </a:glow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sz="2400" b="1" dirty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endParaRPr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3594056" y="3641720"/>
              <a:ext cx="1354858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600" b="1" dirty="0" smtClean="0">
                  <a:solidFill>
                    <a:srgbClr val="003300"/>
                  </a:solidFill>
                  <a:latin typeface="TH SarabunPSK" pitchFamily="34" charset="-34"/>
                  <a:cs typeface="TH SarabunPSK" pitchFamily="34" charset="-34"/>
                </a:rPr>
                <a:t>O  </a:t>
              </a:r>
              <a:r>
                <a:rPr lang="en-US" sz="2000" b="1" dirty="0">
                  <a:solidFill>
                    <a:srgbClr val="003300"/>
                  </a:solidFill>
                  <a:latin typeface="TH SarabunPSK" pitchFamily="34" charset="-34"/>
                  <a:cs typeface="TH SarabunPSK" pitchFamily="34" charset="-34"/>
                </a:rPr>
                <a:t> </a:t>
              </a:r>
              <a:r>
                <a:rPr lang="en-US" sz="1800" b="1" dirty="0" err="1" smtClean="0">
                  <a:solidFill>
                    <a:srgbClr val="003300"/>
                  </a:solidFill>
                  <a:latin typeface="TH SarabunPSK" pitchFamily="34" charset="-34"/>
                  <a:cs typeface="TH SarabunPSK" pitchFamily="34" charset="-34"/>
                </a:rPr>
                <a:t>riginality</a:t>
              </a:r>
              <a:endParaRPr lang="th-TH" sz="1800" b="1" dirty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endParaRPr>
            </a:p>
          </p:txBody>
        </p:sp>
        <p:sp>
          <p:nvSpPr>
            <p:cNvPr id="8" name="Rounded Rectangle 7"/>
            <p:cNvSpPr/>
            <p:nvPr/>
          </p:nvSpPr>
          <p:spPr>
            <a:xfrm>
              <a:off x="5094701" y="3326444"/>
              <a:ext cx="432000" cy="360000"/>
            </a:xfrm>
            <a:prstGeom prst="roundRect">
              <a:avLst/>
            </a:prstGeom>
            <a:effectLst>
              <a:glow rad="101600">
                <a:schemeClr val="accent3">
                  <a:satMod val="175000"/>
                  <a:alpha val="40000"/>
                </a:schemeClr>
              </a:glow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sz="2400" b="1" dirty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5125267" y="3150218"/>
              <a:ext cx="2566728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600" b="1" dirty="0" smtClean="0">
                  <a:solidFill>
                    <a:srgbClr val="003300"/>
                  </a:solidFill>
                  <a:latin typeface="TH SarabunPSK" pitchFamily="34" charset="-34"/>
                  <a:cs typeface="TH SarabunPSK" pitchFamily="34" charset="-34"/>
                </a:rPr>
                <a:t>P   </a:t>
              </a:r>
              <a:r>
                <a:rPr lang="en-US" sz="1800" b="1" dirty="0" err="1" smtClean="0">
                  <a:solidFill>
                    <a:srgbClr val="003300"/>
                  </a:solidFill>
                  <a:latin typeface="TH SarabunPSK" pitchFamily="34" charset="-34"/>
                  <a:cs typeface="TH SarabunPSK" pitchFamily="34" charset="-34"/>
                </a:rPr>
                <a:t>eople</a:t>
              </a:r>
              <a:r>
                <a:rPr lang="en-US" sz="1800" b="1" dirty="0" smtClean="0">
                  <a:solidFill>
                    <a:srgbClr val="003300"/>
                  </a:solidFill>
                  <a:latin typeface="TH SarabunPSK" pitchFamily="34" charset="-34"/>
                  <a:cs typeface="TH SarabunPSK" pitchFamily="34" charset="-34"/>
                </a:rPr>
                <a:t> centered approach</a:t>
              </a:r>
              <a:endParaRPr lang="th-TH" sz="1800" b="1" dirty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endParaRPr>
            </a:p>
          </p:txBody>
        </p:sp>
        <p:sp>
          <p:nvSpPr>
            <p:cNvPr id="14" name="Rounded Rectangle 13"/>
            <p:cNvSpPr/>
            <p:nvPr/>
          </p:nvSpPr>
          <p:spPr>
            <a:xfrm>
              <a:off x="1947268" y="3345170"/>
              <a:ext cx="432000" cy="360000"/>
            </a:xfrm>
            <a:prstGeom prst="roundRect">
              <a:avLst/>
            </a:prstGeom>
            <a:effectLst>
              <a:glow rad="101600">
                <a:schemeClr val="accent3">
                  <a:satMod val="175000"/>
                  <a:alpha val="40000"/>
                </a:schemeClr>
              </a:glow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sz="2400" b="1" dirty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1956316" y="3150218"/>
              <a:ext cx="1099981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600" b="1" dirty="0" smtClean="0">
                  <a:solidFill>
                    <a:srgbClr val="003300"/>
                  </a:solidFill>
                  <a:latin typeface="TH SarabunPSK" pitchFamily="34" charset="-34"/>
                  <a:cs typeface="TH SarabunPSK" pitchFamily="34" charset="-34"/>
                </a:rPr>
                <a:t>M  </a:t>
              </a:r>
              <a:r>
                <a:rPr lang="en-US" sz="1800" b="1" dirty="0" err="1" smtClean="0">
                  <a:solidFill>
                    <a:srgbClr val="003300"/>
                  </a:solidFill>
                  <a:latin typeface="TH SarabunPSK" pitchFamily="34" charset="-34"/>
                  <a:cs typeface="TH SarabunPSK" pitchFamily="34" charset="-34"/>
                </a:rPr>
                <a:t>astery</a:t>
              </a:r>
              <a:endParaRPr lang="th-TH" sz="1800" b="1" dirty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endParaRPr>
            </a:p>
          </p:txBody>
        </p:sp>
        <p:sp>
          <p:nvSpPr>
            <p:cNvPr id="17" name="Rounded Rectangle 16"/>
            <p:cNvSpPr/>
            <p:nvPr/>
          </p:nvSpPr>
          <p:spPr>
            <a:xfrm>
              <a:off x="6842681" y="3805133"/>
              <a:ext cx="432000" cy="360000"/>
            </a:xfrm>
            <a:prstGeom prst="roundRect">
              <a:avLst/>
            </a:prstGeom>
            <a:effectLst>
              <a:glow rad="101600">
                <a:schemeClr val="accent3">
                  <a:satMod val="175000"/>
                  <a:alpha val="40000"/>
                </a:schemeClr>
              </a:glow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sz="2400" b="1" dirty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6862363" y="3626972"/>
              <a:ext cx="1173719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600" b="1" dirty="0" smtClean="0">
                  <a:solidFill>
                    <a:srgbClr val="003300"/>
                  </a:solidFill>
                  <a:latin typeface="TH SarabunPSK" pitchFamily="34" charset="-34"/>
                  <a:cs typeface="TH SarabunPSK" pitchFamily="34" charset="-34"/>
                </a:rPr>
                <a:t>H  </a:t>
              </a:r>
              <a:r>
                <a:rPr lang="en-US" sz="1800" b="1" dirty="0" smtClean="0">
                  <a:solidFill>
                    <a:srgbClr val="003300"/>
                  </a:solidFill>
                  <a:latin typeface="TH SarabunPSK" pitchFamily="34" charset="-34"/>
                  <a:cs typeface="TH SarabunPSK" pitchFamily="34" charset="-34"/>
                </a:rPr>
                <a:t> </a:t>
              </a:r>
              <a:r>
                <a:rPr lang="en-US" sz="1800" b="1" dirty="0" err="1" smtClean="0">
                  <a:solidFill>
                    <a:srgbClr val="003300"/>
                  </a:solidFill>
                  <a:latin typeface="TH SarabunPSK" pitchFamily="34" charset="-34"/>
                  <a:cs typeface="TH SarabunPSK" pitchFamily="34" charset="-34"/>
                </a:rPr>
                <a:t>umility</a:t>
              </a:r>
              <a:endParaRPr lang="th-TH" sz="1800" b="1" dirty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endParaRPr>
            </a:p>
          </p:txBody>
        </p:sp>
      </p:grpSp>
      <p:sp>
        <p:nvSpPr>
          <p:cNvPr id="19" name="Rectangle 18"/>
          <p:cNvSpPr/>
          <p:nvPr/>
        </p:nvSpPr>
        <p:spPr>
          <a:xfrm>
            <a:off x="368287" y="3743658"/>
            <a:ext cx="958916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200" b="1" cap="none" spc="0" dirty="0" err="1" smtClean="0">
                <a:ln w="31550" cmpd="sng">
                  <a:noFill/>
                  <a:prstDash val="solid"/>
                </a:ln>
                <a:solidFill>
                  <a:srgbClr val="003300"/>
                </a:solidFill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H SarabunPSK" pitchFamily="34" charset="-34"/>
                <a:cs typeface="TH SarabunPSK" pitchFamily="34" charset="-34"/>
              </a:rPr>
              <a:t>MoPH</a:t>
            </a:r>
            <a:endParaRPr lang="en-US" sz="3200" b="1" cap="none" spc="0" dirty="0">
              <a:ln w="31550" cmpd="sng">
                <a:noFill/>
                <a:prstDash val="solid"/>
              </a:ln>
              <a:solidFill>
                <a:srgbClr val="003300"/>
              </a:solidFill>
              <a:effectLst>
                <a:glow rad="101600">
                  <a:schemeClr val="accent3">
                    <a:satMod val="175000"/>
                    <a:alpha val="40000"/>
                  </a:schemeClr>
                </a:glow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868717" y="6004270"/>
            <a:ext cx="151035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2000" b="1" u="sng" dirty="0" smtClean="0">
                <a:solidFill>
                  <a:srgbClr val="000099"/>
                </a:solidFill>
                <a:latin typeface="TH SarabunPSK" pitchFamily="34" charset="-34"/>
                <a:cs typeface="TH SarabunPSK" pitchFamily="34" charset="-34"/>
              </a:rPr>
              <a:t>ประชาชนสุขภาพดี</a:t>
            </a:r>
            <a:endParaRPr lang="th-TH" sz="2000" b="1" u="sng" dirty="0">
              <a:solidFill>
                <a:srgbClr val="000099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cxnSp>
        <p:nvCxnSpPr>
          <p:cNvPr id="21" name="Straight Connector 20"/>
          <p:cNvCxnSpPr/>
          <p:nvPr/>
        </p:nvCxnSpPr>
        <p:spPr>
          <a:xfrm rot="5400000">
            <a:off x="2430670" y="5859702"/>
            <a:ext cx="1139383" cy="4"/>
          </a:xfrm>
          <a:prstGeom prst="line">
            <a:avLst/>
          </a:prstGeom>
          <a:ln>
            <a:prstDash val="dashDot"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/>
        </p:nvCxnSpPr>
        <p:spPr>
          <a:xfrm rot="5400000">
            <a:off x="5431065" y="5859701"/>
            <a:ext cx="1139385" cy="4"/>
          </a:xfrm>
          <a:prstGeom prst="line">
            <a:avLst/>
          </a:prstGeom>
          <a:ln>
            <a:prstDash val="dashDot"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sp>
        <p:nvSpPr>
          <p:cNvPr id="23" name="TextBox 22"/>
          <p:cNvSpPr txBox="1"/>
          <p:nvPr/>
        </p:nvSpPr>
        <p:spPr>
          <a:xfrm>
            <a:off x="3786182" y="5998394"/>
            <a:ext cx="155523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2000" b="1" u="sng" dirty="0" smtClean="0">
                <a:solidFill>
                  <a:schemeClr val="accent6">
                    <a:lumMod val="75000"/>
                  </a:schemeClr>
                </a:solidFill>
                <a:latin typeface="TH SarabunPSK" pitchFamily="34" charset="-34"/>
                <a:cs typeface="TH SarabunPSK" pitchFamily="34" charset="-34"/>
              </a:rPr>
              <a:t>เจ้าหน้าที่มีความสุข</a:t>
            </a:r>
            <a:endParaRPr lang="th-TH" sz="2000" b="1" u="sng" dirty="0">
              <a:solidFill>
                <a:schemeClr val="accent6">
                  <a:lumMod val="75000"/>
                </a:schemeClr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6798094" y="5990133"/>
            <a:ext cx="150233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2000" b="1" u="sng" dirty="0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ระบบสุขภาพยั่งยืน</a:t>
            </a:r>
            <a:endParaRPr lang="th-TH" sz="2000" b="1" u="sng" dirty="0">
              <a:solidFill>
                <a:srgbClr val="00330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pic>
        <p:nvPicPr>
          <p:cNvPr id="25" name="Picture 24" descr="017745_R copy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00123" y="5290012"/>
            <a:ext cx="1071547" cy="776872"/>
          </a:xfrm>
          <a:prstGeom prst="rect">
            <a:avLst/>
          </a:prstGeom>
        </p:spPr>
      </p:pic>
      <p:pic>
        <p:nvPicPr>
          <p:cNvPr id="26" name="Picture 25" descr="1205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041314" y="5241326"/>
            <a:ext cx="928694" cy="817251"/>
          </a:xfrm>
          <a:prstGeom prst="rect">
            <a:avLst/>
          </a:prstGeom>
        </p:spPr>
      </p:pic>
      <p:pic>
        <p:nvPicPr>
          <p:cNvPr id="27" name="Picture 26" descr="main_home1_770x350 copy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572287" y="5286386"/>
            <a:ext cx="1785927" cy="811785"/>
          </a:xfrm>
          <a:prstGeom prst="rect">
            <a:avLst/>
          </a:prstGeom>
        </p:spPr>
      </p:pic>
      <p:pic>
        <p:nvPicPr>
          <p:cNvPr id="28" name="Picture 27" descr="core-values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500042" y="3143248"/>
            <a:ext cx="714380" cy="714380"/>
          </a:xfrm>
          <a:prstGeom prst="rect">
            <a:avLst/>
          </a:prstGeom>
        </p:spPr>
      </p:pic>
      <p:pic>
        <p:nvPicPr>
          <p:cNvPr id="29" name="Picture 28" descr="logo MOPH.pn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3930453" y="428604"/>
            <a:ext cx="1283095" cy="1285884"/>
          </a:xfrm>
          <a:prstGeom prst="rect">
            <a:avLst/>
          </a:prstGeom>
        </p:spPr>
      </p:pic>
      <p:sp>
        <p:nvSpPr>
          <p:cNvPr id="30" name="Rectangle 29"/>
          <p:cNvSpPr/>
          <p:nvPr/>
        </p:nvSpPr>
        <p:spPr>
          <a:xfrm>
            <a:off x="3953081" y="4415861"/>
            <a:ext cx="1237839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h-TH" sz="3200" b="1" cap="none" spc="0" dirty="0" smtClean="0">
                <a:ln w="31550" cmpd="sng">
                  <a:noFill/>
                  <a:prstDash val="solid"/>
                </a:ln>
                <a:solidFill>
                  <a:srgbClr val="003300"/>
                </a:solidFill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H SarabunPSK" pitchFamily="34" charset="-34"/>
                <a:cs typeface="TH SarabunPSK" pitchFamily="34" charset="-34"/>
              </a:rPr>
              <a:t>เป้าหมาย</a:t>
            </a:r>
            <a:endParaRPr lang="en-US" sz="3200" b="1" cap="none" spc="0" dirty="0">
              <a:ln w="31550" cmpd="sng">
                <a:noFill/>
                <a:prstDash val="solid"/>
              </a:ln>
              <a:solidFill>
                <a:srgbClr val="003300"/>
              </a:solidFill>
              <a:effectLst>
                <a:glow rad="101600">
                  <a:schemeClr val="accent3">
                    <a:satMod val="175000"/>
                    <a:alpha val="40000"/>
                  </a:schemeClr>
                </a:glow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TH SarabunPSK" pitchFamily="34" charset="-34"/>
              <a:cs typeface="TH SarabunPSK" pitchFamily="34" charset="-34"/>
            </a:endParaRPr>
          </a:p>
        </p:txBody>
      </p:sp>
      <p:pic>
        <p:nvPicPr>
          <p:cNvPr id="32" name="Picture 31" descr="logo ppt-blue-right2.pn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7643834" y="0"/>
            <a:ext cx="1500166" cy="519141"/>
          </a:xfrm>
          <a:prstGeom prst="rect">
            <a:avLst/>
          </a:prstGeom>
        </p:spPr>
      </p:pic>
      <p:pic>
        <p:nvPicPr>
          <p:cNvPr id="33" name="Picture 32" descr="s1_1s.pn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 flipH="1">
            <a:off x="0" y="0"/>
            <a:ext cx="3143240" cy="1150426"/>
          </a:xfrm>
          <a:prstGeom prst="rect">
            <a:avLst/>
          </a:prstGeom>
        </p:spPr>
      </p:pic>
      <p:sp>
        <p:nvSpPr>
          <p:cNvPr id="34" name="Title 1"/>
          <p:cNvSpPr txBox="1">
            <a:spLocks/>
          </p:cNvSpPr>
          <p:nvPr/>
        </p:nvSpPr>
        <p:spPr>
          <a:xfrm>
            <a:off x="199566" y="56666"/>
            <a:ext cx="2229294" cy="78581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ctr" fontAlgn="auto">
              <a:spcAft>
                <a:spcPts val="0"/>
              </a:spcAft>
              <a:defRPr/>
            </a:pPr>
            <a:r>
              <a:rPr lang="th-TH" sz="3200" b="1" dirty="0" smtClean="0">
                <a:solidFill>
                  <a:schemeClr val="bg1"/>
                </a:solidFill>
                <a:latin typeface="TH Niramit AS" pitchFamily="2" charset="-34"/>
                <a:cs typeface="TH Niramit AS" pitchFamily="2" charset="-34"/>
              </a:rPr>
              <a:t>แผน 20 ปี </a:t>
            </a:r>
            <a:r>
              <a:rPr lang="th-TH" sz="3200" b="1" dirty="0" err="1" smtClean="0">
                <a:solidFill>
                  <a:schemeClr val="bg1"/>
                </a:solidFill>
                <a:latin typeface="TH Niramit AS" pitchFamily="2" charset="-34"/>
                <a:cs typeface="TH Niramit AS" pitchFamily="2" charset="-34"/>
              </a:rPr>
              <a:t>กสธ.</a:t>
            </a:r>
            <a:endParaRPr kumimoji="0" lang="en-US" sz="3200" b="1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TH Niramit AS" pitchFamily="2" charset="-34"/>
              <a:ea typeface="+mj-ea"/>
              <a:cs typeface="TH Niramit AS" pitchFamily="2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664266" y="3099106"/>
            <a:ext cx="381546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b="1" dirty="0" smtClean="0">
                <a:solidFill>
                  <a:srgbClr val="0033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  <a:latin typeface="TH SarabunPSK" pitchFamily="34" charset="-34"/>
                <a:cs typeface="TH SarabunPSK" pitchFamily="34" charset="-34"/>
              </a:rPr>
              <a:t>ทิศทางการวางแผน 20 ปี (</a:t>
            </a:r>
            <a:r>
              <a:rPr lang="en-US" b="1" dirty="0" smtClean="0">
                <a:solidFill>
                  <a:srgbClr val="0033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  <a:latin typeface="TH SarabunPSK" pitchFamily="34" charset="-34"/>
                <a:cs typeface="TH SarabunPSK" pitchFamily="34" charset="-34"/>
              </a:rPr>
              <a:t>4 Phase)</a:t>
            </a:r>
            <a:endParaRPr lang="th-TH" b="1" dirty="0">
              <a:solidFill>
                <a:srgbClr val="003300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</a:effectLst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-24" y="821919"/>
            <a:ext cx="9144024" cy="2214578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5" name="TextBox 14"/>
          <p:cNvSpPr txBox="1"/>
          <p:nvPr/>
        </p:nvSpPr>
        <p:spPr>
          <a:xfrm>
            <a:off x="71414" y="2422073"/>
            <a:ext cx="128432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2400" b="1" dirty="0" smtClean="0">
                <a:solidFill>
                  <a:srgbClr val="0033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  <a:latin typeface="TH SarabunPSK" pitchFamily="34" charset="-34"/>
                <a:cs typeface="TH SarabunPSK" pitchFamily="34" charset="-34"/>
              </a:rPr>
              <a:t>กรอบแนวคิด</a:t>
            </a:r>
            <a:endParaRPr lang="th-TH" sz="2400" b="1" dirty="0">
              <a:solidFill>
                <a:srgbClr val="003300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</a:effectLst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285852" y="1686815"/>
            <a:ext cx="1000132" cy="30777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h-TH" sz="1400" b="1" dirty="0" smtClean="0">
                <a:solidFill>
                  <a:srgbClr val="003300"/>
                </a:solidFill>
                <a:effectLst/>
                <a:latin typeface="TH SarabunPSK" pitchFamily="34" charset="-34"/>
                <a:cs typeface="TH SarabunPSK" pitchFamily="34" charset="-34"/>
              </a:rPr>
              <a:t>นโยบายรัฐบาล</a:t>
            </a:r>
            <a:endParaRPr lang="th-TH" sz="1400" b="1" dirty="0">
              <a:solidFill>
                <a:srgbClr val="003300"/>
              </a:solidFill>
              <a:effectLst/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040782" y="1686815"/>
            <a:ext cx="1388474" cy="95410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th-TH" sz="1400" b="1" dirty="0" smtClean="0">
                <a:solidFill>
                  <a:srgbClr val="003300"/>
                </a:solidFill>
                <a:effectLst/>
                <a:latin typeface="TH SarabunPSK" pitchFamily="34" charset="-34"/>
                <a:cs typeface="TH SarabunPSK" pitchFamily="34" charset="-34"/>
              </a:rPr>
              <a:t>แผนพัฒนาเศรษฐกิจ</a:t>
            </a:r>
            <a:br>
              <a:rPr lang="th-TH" sz="1400" b="1" dirty="0" smtClean="0">
                <a:solidFill>
                  <a:srgbClr val="003300"/>
                </a:solidFill>
                <a:effectLst/>
                <a:latin typeface="TH SarabunPSK" pitchFamily="34" charset="-34"/>
                <a:cs typeface="TH SarabunPSK" pitchFamily="34" charset="-34"/>
              </a:rPr>
            </a:br>
            <a:r>
              <a:rPr lang="th-TH" sz="1400" b="1" dirty="0" smtClean="0">
                <a:solidFill>
                  <a:srgbClr val="003300"/>
                </a:solidFill>
                <a:effectLst/>
                <a:latin typeface="TH SarabunPSK" pitchFamily="34" charset="-34"/>
                <a:cs typeface="TH SarabunPSK" pitchFamily="34" charset="-34"/>
              </a:rPr>
              <a:t>และสังคมแห่งชาติ</a:t>
            </a:r>
          </a:p>
          <a:p>
            <a:pPr algn="ctr"/>
            <a:r>
              <a:rPr lang="th-TH" sz="1400" b="1" dirty="0" smtClean="0">
                <a:solidFill>
                  <a:srgbClr val="003300"/>
                </a:solidFill>
                <a:effectLst/>
                <a:latin typeface="TH SarabunPSK" pitchFamily="34" charset="-34"/>
                <a:cs typeface="TH SarabunPSK" pitchFamily="34" charset="-34"/>
              </a:rPr>
              <a:t>ฉบับที่ 12 </a:t>
            </a:r>
            <a:br>
              <a:rPr lang="th-TH" sz="1400" b="1" dirty="0" smtClean="0">
                <a:solidFill>
                  <a:srgbClr val="003300"/>
                </a:solidFill>
                <a:effectLst/>
                <a:latin typeface="TH SarabunPSK" pitchFamily="34" charset="-34"/>
                <a:cs typeface="TH SarabunPSK" pitchFamily="34" charset="-34"/>
              </a:rPr>
            </a:br>
            <a:r>
              <a:rPr lang="th-TH" sz="1400" b="1" dirty="0" smtClean="0">
                <a:solidFill>
                  <a:srgbClr val="003300"/>
                </a:solidFill>
                <a:effectLst/>
                <a:latin typeface="TH SarabunPSK" pitchFamily="34" charset="-34"/>
                <a:cs typeface="TH SarabunPSK" pitchFamily="34" charset="-34"/>
              </a:rPr>
              <a:t>(พ.ศ.2560 – 2564)</a:t>
            </a:r>
            <a:endParaRPr lang="th-TH" sz="1400" b="1" dirty="0">
              <a:solidFill>
                <a:srgbClr val="003300"/>
              </a:solidFill>
              <a:effectLst/>
              <a:latin typeface="TH SarabunPSK" pitchFamily="34" charset="-34"/>
              <a:cs typeface="TH SarabunPSK" pitchFamily="34" charset="-34"/>
            </a:endParaRPr>
          </a:p>
        </p:txBody>
      </p:sp>
      <p:pic>
        <p:nvPicPr>
          <p:cNvPr id="19" name="Picture 18" descr="นโยบายรัฐบาล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511616" y="977197"/>
            <a:ext cx="505200" cy="720000"/>
          </a:xfrm>
          <a:prstGeom prst="rect">
            <a:avLst/>
          </a:prstGeom>
        </p:spPr>
      </p:pic>
      <p:pic>
        <p:nvPicPr>
          <p:cNvPr id="20" name="Picture 19" descr="แผน 1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451420" y="972435"/>
            <a:ext cx="520302" cy="720000"/>
          </a:xfrm>
          <a:prstGeom prst="rect">
            <a:avLst/>
          </a:prstGeom>
        </p:spPr>
      </p:pic>
      <p:sp>
        <p:nvSpPr>
          <p:cNvPr id="21" name="TextBox 20"/>
          <p:cNvSpPr txBox="1"/>
          <p:nvPr/>
        </p:nvSpPr>
        <p:spPr>
          <a:xfrm>
            <a:off x="2371694" y="1690873"/>
            <a:ext cx="1628802" cy="73866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th-TH" sz="1400" b="1" dirty="0" smtClean="0">
                <a:solidFill>
                  <a:srgbClr val="003300"/>
                </a:solidFill>
                <a:effectLst/>
                <a:latin typeface="TH SarabunPSK" pitchFamily="34" charset="-34"/>
                <a:cs typeface="TH SarabunPSK" pitchFamily="34" charset="-34"/>
              </a:rPr>
              <a:t>ยุทธศาสตร์ชาติระยะ 20 ปี</a:t>
            </a:r>
          </a:p>
          <a:p>
            <a:pPr algn="ctr"/>
            <a:r>
              <a:rPr lang="th-TH" sz="1400" b="1" dirty="0" smtClean="0">
                <a:solidFill>
                  <a:srgbClr val="003300"/>
                </a:solidFill>
                <a:effectLst/>
                <a:latin typeface="TH SarabunPSK" pitchFamily="34" charset="-34"/>
                <a:cs typeface="TH SarabunPSK" pitchFamily="34" charset="-34"/>
              </a:rPr>
              <a:t>และการปฏิรูปประเทศไทย</a:t>
            </a:r>
            <a:br>
              <a:rPr lang="th-TH" sz="1400" b="1" dirty="0" smtClean="0">
                <a:solidFill>
                  <a:srgbClr val="003300"/>
                </a:solidFill>
                <a:effectLst/>
                <a:latin typeface="TH SarabunPSK" pitchFamily="34" charset="-34"/>
                <a:cs typeface="TH SarabunPSK" pitchFamily="34" charset="-34"/>
              </a:rPr>
            </a:br>
            <a:r>
              <a:rPr lang="th-TH" sz="1400" b="1" dirty="0" smtClean="0">
                <a:solidFill>
                  <a:srgbClr val="003300"/>
                </a:solidFill>
                <a:effectLst/>
                <a:latin typeface="TH SarabunPSK" pitchFamily="34" charset="-34"/>
                <a:cs typeface="TH SarabunPSK" pitchFamily="34" charset="-34"/>
              </a:rPr>
              <a:t>ด้านสาธารณสุข</a:t>
            </a:r>
            <a:endParaRPr lang="th-TH" sz="1400" b="1" dirty="0">
              <a:solidFill>
                <a:srgbClr val="003300"/>
              </a:solidFill>
              <a:effectLst/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6964000" y="1686815"/>
            <a:ext cx="2108594" cy="138499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th-TH" sz="1400" b="1" dirty="0" smtClean="0">
                <a:solidFill>
                  <a:srgbClr val="003300"/>
                </a:solidFill>
                <a:effectLst/>
                <a:latin typeface="TH SarabunPSK" pitchFamily="34" charset="-34"/>
                <a:cs typeface="TH SarabunPSK" pitchFamily="34" charset="-34"/>
              </a:rPr>
              <a:t>การบูร</a:t>
            </a:r>
            <a:r>
              <a:rPr lang="th-TH" sz="1400" b="1" dirty="0" err="1" smtClean="0">
                <a:solidFill>
                  <a:srgbClr val="003300"/>
                </a:solidFill>
                <a:effectLst/>
                <a:latin typeface="TH SarabunPSK" pitchFamily="34" charset="-34"/>
                <a:cs typeface="TH SarabunPSK" pitchFamily="34" charset="-34"/>
              </a:rPr>
              <a:t>ณา</a:t>
            </a:r>
            <a:r>
              <a:rPr lang="th-TH" sz="1400" b="1" dirty="0" smtClean="0">
                <a:solidFill>
                  <a:srgbClr val="003300"/>
                </a:solidFill>
                <a:effectLst/>
                <a:latin typeface="TH SarabunPSK" pitchFamily="34" charset="-34"/>
                <a:cs typeface="TH SarabunPSK" pitchFamily="34" charset="-34"/>
              </a:rPr>
              <a:t>การ</a:t>
            </a:r>
            <a:r>
              <a:rPr lang="en-US" sz="1400" b="1" dirty="0" smtClean="0">
                <a:solidFill>
                  <a:srgbClr val="003300"/>
                </a:solidFill>
                <a:effectLst/>
                <a:latin typeface="TH SarabunPSK" pitchFamily="34" charset="-34"/>
                <a:cs typeface="TH SarabunPSK" pitchFamily="34" charset="-34"/>
              </a:rPr>
              <a:t> (Integrated)</a:t>
            </a:r>
          </a:p>
          <a:p>
            <a:pPr algn="ctr"/>
            <a:r>
              <a:rPr lang="th-TH" sz="1400" b="1" dirty="0" smtClean="0">
                <a:solidFill>
                  <a:srgbClr val="003300"/>
                </a:solidFill>
                <a:effectLst/>
                <a:latin typeface="TH SarabunPSK" pitchFamily="34" charset="-34"/>
                <a:cs typeface="TH SarabunPSK" pitchFamily="34" charset="-34"/>
              </a:rPr>
              <a:t>องค์รวมและผสมผสาน</a:t>
            </a:r>
            <a:r>
              <a:rPr lang="en-US" sz="1400" b="1" dirty="0" smtClean="0">
                <a:solidFill>
                  <a:srgbClr val="003300"/>
                </a:solidFill>
                <a:effectLst/>
                <a:latin typeface="TH SarabunPSK" pitchFamily="34" charset="-34"/>
                <a:cs typeface="TH SarabunPSK" pitchFamily="34" charset="-34"/>
              </a:rPr>
              <a:t> </a:t>
            </a:r>
            <a:br>
              <a:rPr lang="en-US" sz="1400" b="1" dirty="0" smtClean="0">
                <a:solidFill>
                  <a:srgbClr val="003300"/>
                </a:solidFill>
                <a:effectLst/>
                <a:latin typeface="TH SarabunPSK" pitchFamily="34" charset="-34"/>
                <a:cs typeface="TH SarabunPSK" pitchFamily="34" charset="-34"/>
              </a:rPr>
            </a:br>
            <a:r>
              <a:rPr lang="en-US" sz="1400" b="1" dirty="0" smtClean="0">
                <a:solidFill>
                  <a:srgbClr val="003300"/>
                </a:solidFill>
                <a:effectLst/>
                <a:latin typeface="TH SarabunPSK" pitchFamily="34" charset="-34"/>
                <a:cs typeface="TH SarabunPSK" pitchFamily="34" charset="-34"/>
              </a:rPr>
              <a:t>(Holistic &amp; Comprehensive)</a:t>
            </a:r>
          </a:p>
          <a:p>
            <a:pPr algn="ctr"/>
            <a:r>
              <a:rPr lang="th-TH" sz="1400" b="1" dirty="0" smtClean="0">
                <a:solidFill>
                  <a:srgbClr val="003300"/>
                </a:solidFill>
                <a:effectLst/>
                <a:latin typeface="TH SarabunPSK" pitchFamily="34" charset="-34"/>
                <a:cs typeface="TH SarabunPSK" pitchFamily="34" charset="-34"/>
              </a:rPr>
              <a:t>การมีส่วนร่วมของพหุภาคี </a:t>
            </a:r>
            <a:r>
              <a:rPr lang="en-US" sz="1400" b="1" dirty="0" smtClean="0">
                <a:solidFill>
                  <a:srgbClr val="003300"/>
                </a:solidFill>
                <a:effectLst/>
                <a:latin typeface="TH SarabunPSK" pitchFamily="34" charset="-34"/>
                <a:cs typeface="TH SarabunPSK" pitchFamily="34" charset="-34"/>
              </a:rPr>
              <a:t>(</a:t>
            </a:r>
            <a:r>
              <a:rPr lang="en-US" sz="1400" b="1" dirty="0" err="1" smtClean="0">
                <a:solidFill>
                  <a:srgbClr val="003300"/>
                </a:solidFill>
                <a:effectLst/>
                <a:latin typeface="TH SarabunPSK" pitchFamily="34" charset="-34"/>
                <a:cs typeface="TH SarabunPSK" pitchFamily="34" charset="-34"/>
              </a:rPr>
              <a:t>Multisectoral</a:t>
            </a:r>
            <a:r>
              <a:rPr lang="en-US" sz="1400" b="1" dirty="0" smtClean="0">
                <a:solidFill>
                  <a:srgbClr val="003300"/>
                </a:solidFill>
                <a:effectLst/>
                <a:latin typeface="TH SarabunPSK" pitchFamily="34" charset="-34"/>
                <a:cs typeface="TH SarabunPSK" pitchFamily="34" charset="-34"/>
              </a:rPr>
              <a:t>)</a:t>
            </a:r>
          </a:p>
          <a:p>
            <a:pPr algn="ctr"/>
            <a:r>
              <a:rPr lang="th-TH" sz="1400" b="1" dirty="0" smtClean="0">
                <a:solidFill>
                  <a:srgbClr val="003300"/>
                </a:solidFill>
                <a:effectLst/>
                <a:latin typeface="TH SarabunPSK" pitchFamily="34" charset="-34"/>
                <a:cs typeface="TH SarabunPSK" pitchFamily="34" charset="-34"/>
              </a:rPr>
              <a:t>ประสิทธิภาพและประสิทธิผล</a:t>
            </a:r>
            <a:endParaRPr lang="th-TH" sz="1400" b="1" dirty="0">
              <a:solidFill>
                <a:srgbClr val="003300"/>
              </a:solidFill>
              <a:effectLst/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5457817" y="1688437"/>
            <a:ext cx="1543075" cy="52322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th-TH" sz="1400" b="1" dirty="0" smtClean="0">
                <a:solidFill>
                  <a:srgbClr val="003300"/>
                </a:solidFill>
                <a:effectLst/>
                <a:latin typeface="TH SarabunPSK" pitchFamily="34" charset="-34"/>
                <a:cs typeface="TH SarabunPSK" pitchFamily="34" charset="-34"/>
              </a:rPr>
              <a:t>เป้าหมายการพัฒนาที่ยั่งยืน</a:t>
            </a:r>
            <a:r>
              <a:rPr lang="en-US" sz="1400" b="1" dirty="0" smtClean="0">
                <a:solidFill>
                  <a:srgbClr val="003300"/>
                </a:solidFill>
                <a:effectLst/>
                <a:latin typeface="TH SarabunPSK" pitchFamily="34" charset="-34"/>
                <a:cs typeface="TH SarabunPSK" pitchFamily="34" charset="-34"/>
              </a:rPr>
              <a:t> (SDGs)</a:t>
            </a:r>
            <a:endParaRPr lang="th-TH" sz="1400" b="1" dirty="0">
              <a:solidFill>
                <a:srgbClr val="003300"/>
              </a:solidFill>
              <a:effectLst/>
              <a:latin typeface="TH SarabunPSK" pitchFamily="34" charset="-34"/>
              <a:cs typeface="TH SarabunPSK" pitchFamily="34" charset="-34"/>
            </a:endParaRPr>
          </a:p>
        </p:txBody>
      </p:sp>
      <p:pic>
        <p:nvPicPr>
          <p:cNvPr id="24" name="Picture 23" descr="Untitled-1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833229" y="1014967"/>
            <a:ext cx="691913" cy="675154"/>
          </a:xfrm>
          <a:prstGeom prst="rect">
            <a:avLst/>
          </a:prstGeom>
        </p:spPr>
      </p:pic>
      <p:pic>
        <p:nvPicPr>
          <p:cNvPr id="25" name="Picture 24" descr="Integration copy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429520" y="964795"/>
            <a:ext cx="1080000" cy="720000"/>
          </a:xfrm>
          <a:prstGeom prst="rect">
            <a:avLst/>
          </a:prstGeom>
        </p:spPr>
      </p:pic>
      <p:pic>
        <p:nvPicPr>
          <p:cNvPr id="26" name="Picture 25" descr="Untitled-1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733281" y="966815"/>
            <a:ext cx="997241" cy="720000"/>
          </a:xfrm>
          <a:prstGeom prst="rect">
            <a:avLst/>
          </a:prstGeom>
        </p:spPr>
      </p:pic>
      <p:pic>
        <p:nvPicPr>
          <p:cNvPr id="28" name="Picture 27" descr="logo ppt-blue-right2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7643834" y="0"/>
            <a:ext cx="1500166" cy="519141"/>
          </a:xfrm>
          <a:prstGeom prst="rect">
            <a:avLst/>
          </a:prstGeom>
        </p:spPr>
      </p:pic>
      <p:cxnSp>
        <p:nvCxnSpPr>
          <p:cNvPr id="32" name="Straight Connector 31"/>
          <p:cNvCxnSpPr/>
          <p:nvPr/>
        </p:nvCxnSpPr>
        <p:spPr>
          <a:xfrm>
            <a:off x="785786" y="5214950"/>
            <a:ext cx="7786742" cy="0"/>
          </a:xfrm>
          <a:prstGeom prst="line">
            <a:avLst/>
          </a:prstGeom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grpSp>
        <p:nvGrpSpPr>
          <p:cNvPr id="35" name="Group 34"/>
          <p:cNvGrpSpPr/>
          <p:nvPr/>
        </p:nvGrpSpPr>
        <p:grpSpPr>
          <a:xfrm>
            <a:off x="642910" y="3828356"/>
            <a:ext cx="2000264" cy="1172280"/>
            <a:chOff x="428596" y="3799838"/>
            <a:chExt cx="2000264" cy="1172280"/>
          </a:xfrm>
        </p:grpSpPr>
        <p:sp>
          <p:nvSpPr>
            <p:cNvPr id="34" name="Round Diagonal Corner Rectangle 33"/>
            <p:cNvSpPr/>
            <p:nvPr/>
          </p:nvSpPr>
          <p:spPr>
            <a:xfrm flipH="1">
              <a:off x="500034" y="3799838"/>
              <a:ext cx="1785950" cy="785818"/>
            </a:xfrm>
            <a:prstGeom prst="round2DiagRect">
              <a:avLst>
                <a:gd name="adj1" fmla="val 27088"/>
                <a:gd name="adj2" fmla="val 0"/>
              </a:avLst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th-TH" sz="2000" b="1" dirty="0" smtClean="0">
                  <a:latin typeface="TH SarabunPSK" pitchFamily="34" charset="-34"/>
                  <a:cs typeface="TH SarabunPSK" pitchFamily="34" charset="-34"/>
                </a:rPr>
                <a:t>ปฏิรูประบบ</a:t>
              </a:r>
              <a:endParaRPr lang="th-TH" sz="2000" b="1" dirty="0">
                <a:latin typeface="TH SarabunPSK" pitchFamily="34" charset="-34"/>
                <a:cs typeface="TH SarabunPSK" pitchFamily="34" charset="-34"/>
              </a:endParaRPr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428596" y="4572008"/>
              <a:ext cx="2000264" cy="400110"/>
            </a:xfrm>
            <a:prstGeom prst="rect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en-US" sz="2000" b="1" dirty="0" smtClean="0">
                  <a:latin typeface="TH SarabunPSK" pitchFamily="34" charset="-34"/>
                  <a:cs typeface="TH SarabunPSK" pitchFamily="34" charset="-34"/>
                </a:rPr>
                <a:t>Phase 1 (2560-2564)</a:t>
              </a:r>
              <a:endParaRPr lang="th-TH" sz="2000" b="1" dirty="0">
                <a:latin typeface="TH SarabunPSK" pitchFamily="34" charset="-34"/>
                <a:cs typeface="TH SarabunPSK" pitchFamily="34" charset="-34"/>
              </a:endParaRPr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4714876" y="3827134"/>
            <a:ext cx="2000264" cy="1172280"/>
            <a:chOff x="428596" y="3799838"/>
            <a:chExt cx="2000264" cy="1172280"/>
          </a:xfrm>
        </p:grpSpPr>
        <p:sp>
          <p:nvSpPr>
            <p:cNvPr id="37" name="Round Diagonal Corner Rectangle 36"/>
            <p:cNvSpPr/>
            <p:nvPr/>
          </p:nvSpPr>
          <p:spPr>
            <a:xfrm flipH="1">
              <a:off x="500034" y="3799838"/>
              <a:ext cx="1785950" cy="785818"/>
            </a:xfrm>
            <a:prstGeom prst="round2DiagRect">
              <a:avLst>
                <a:gd name="adj1" fmla="val 27088"/>
                <a:gd name="adj2" fmla="val 0"/>
              </a:avLst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th-TH" sz="2000" b="1" dirty="0" smtClean="0">
                  <a:latin typeface="TH SarabunPSK" pitchFamily="34" charset="-34"/>
                  <a:cs typeface="TH SarabunPSK" pitchFamily="34" charset="-34"/>
                </a:rPr>
                <a:t>สู่ความยั่งยืน</a:t>
              </a:r>
              <a:endParaRPr lang="th-TH" sz="2000" b="1" dirty="0">
                <a:latin typeface="TH SarabunPSK" pitchFamily="34" charset="-34"/>
                <a:cs typeface="TH SarabunPSK" pitchFamily="34" charset="-34"/>
              </a:endParaRPr>
            </a:p>
          </p:txBody>
        </p:sp>
        <p:sp>
          <p:nvSpPr>
            <p:cNvPr id="38" name="TextBox 37"/>
            <p:cNvSpPr txBox="1"/>
            <p:nvPr/>
          </p:nvSpPr>
          <p:spPr>
            <a:xfrm>
              <a:off x="428596" y="4572008"/>
              <a:ext cx="2000264" cy="400110"/>
            </a:xfrm>
            <a:prstGeom prst="rect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en-US" sz="2000" b="1" dirty="0" smtClean="0">
                  <a:latin typeface="TH SarabunPSK" pitchFamily="34" charset="-34"/>
                  <a:cs typeface="TH SarabunPSK" pitchFamily="34" charset="-34"/>
                </a:rPr>
                <a:t>Phase3 (2570-2574)</a:t>
              </a:r>
              <a:endParaRPr lang="th-TH" sz="2000" b="1" dirty="0">
                <a:latin typeface="TH SarabunPSK" pitchFamily="34" charset="-34"/>
                <a:cs typeface="TH SarabunPSK" pitchFamily="34" charset="-34"/>
              </a:endParaRPr>
            </a:p>
          </p:txBody>
        </p:sp>
      </p:grpSp>
      <p:grpSp>
        <p:nvGrpSpPr>
          <p:cNvPr id="46" name="Group 45"/>
          <p:cNvGrpSpPr/>
          <p:nvPr/>
        </p:nvGrpSpPr>
        <p:grpSpPr>
          <a:xfrm>
            <a:off x="2714612" y="5429264"/>
            <a:ext cx="2000264" cy="1143008"/>
            <a:chOff x="2871136" y="5429264"/>
            <a:chExt cx="2000264" cy="1143008"/>
          </a:xfrm>
        </p:grpSpPr>
        <p:sp>
          <p:nvSpPr>
            <p:cNvPr id="40" name="Round Diagonal Corner Rectangle 39"/>
            <p:cNvSpPr/>
            <p:nvPr/>
          </p:nvSpPr>
          <p:spPr>
            <a:xfrm flipH="1">
              <a:off x="3000364" y="5786454"/>
              <a:ext cx="1785950" cy="785818"/>
            </a:xfrm>
            <a:prstGeom prst="round2DiagRect">
              <a:avLst>
                <a:gd name="adj1" fmla="val 27088"/>
                <a:gd name="adj2" fmla="val 0"/>
              </a:avLst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th-TH" sz="2000" b="1" dirty="0" smtClean="0">
                  <a:latin typeface="TH SarabunPSK" pitchFamily="34" charset="-34"/>
                  <a:cs typeface="TH SarabunPSK" pitchFamily="34" charset="-34"/>
                </a:rPr>
                <a:t>สร้างความเข้มแข็ง</a:t>
              </a:r>
              <a:endParaRPr lang="th-TH" sz="2000" b="1" dirty="0">
                <a:latin typeface="TH SarabunPSK" pitchFamily="34" charset="-34"/>
                <a:cs typeface="TH SarabunPSK" pitchFamily="34" charset="-34"/>
              </a:endParaRPr>
            </a:p>
          </p:txBody>
        </p:sp>
        <p:sp>
          <p:nvSpPr>
            <p:cNvPr id="41" name="TextBox 40"/>
            <p:cNvSpPr txBox="1"/>
            <p:nvPr/>
          </p:nvSpPr>
          <p:spPr>
            <a:xfrm>
              <a:off x="2871136" y="5429264"/>
              <a:ext cx="2000264" cy="400110"/>
            </a:xfrm>
            <a:prstGeom prst="rect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en-US" sz="2000" b="1" dirty="0" smtClean="0">
                  <a:latin typeface="TH SarabunPSK" pitchFamily="34" charset="-34"/>
                  <a:cs typeface="TH SarabunPSK" pitchFamily="34" charset="-34"/>
                </a:rPr>
                <a:t>Phase 2 (2565-2569)</a:t>
              </a:r>
              <a:endParaRPr lang="th-TH" sz="2000" b="1" dirty="0">
                <a:latin typeface="TH SarabunPSK" pitchFamily="34" charset="-34"/>
                <a:cs typeface="TH SarabunPSK" pitchFamily="34" charset="-34"/>
              </a:endParaRPr>
            </a:p>
          </p:txBody>
        </p:sp>
      </p:grpSp>
      <p:grpSp>
        <p:nvGrpSpPr>
          <p:cNvPr id="47" name="Group 46"/>
          <p:cNvGrpSpPr/>
          <p:nvPr/>
        </p:nvGrpSpPr>
        <p:grpSpPr>
          <a:xfrm>
            <a:off x="6674196" y="5429264"/>
            <a:ext cx="2000264" cy="1143008"/>
            <a:chOff x="6674196" y="5429264"/>
            <a:chExt cx="2000264" cy="1143008"/>
          </a:xfrm>
        </p:grpSpPr>
        <p:sp>
          <p:nvSpPr>
            <p:cNvPr id="44" name="Round Diagonal Corner Rectangle 43"/>
            <p:cNvSpPr/>
            <p:nvPr/>
          </p:nvSpPr>
          <p:spPr>
            <a:xfrm flipH="1">
              <a:off x="6786578" y="5786454"/>
              <a:ext cx="1785950" cy="785818"/>
            </a:xfrm>
            <a:prstGeom prst="round2DiagRect">
              <a:avLst>
                <a:gd name="adj1" fmla="val 27088"/>
                <a:gd name="adj2" fmla="val 0"/>
              </a:avLst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th-TH" sz="2000" b="1" dirty="0" smtClean="0">
                  <a:latin typeface="TH SarabunPSK" pitchFamily="34" charset="-34"/>
                  <a:cs typeface="TH SarabunPSK" pitchFamily="34" charset="-34"/>
                </a:rPr>
                <a:t>เป็น 1 ใน </a:t>
              </a:r>
              <a:r>
                <a:rPr lang="en-US" sz="2000" b="1" dirty="0" smtClean="0">
                  <a:latin typeface="TH SarabunPSK" pitchFamily="34" charset="-34"/>
                  <a:cs typeface="TH SarabunPSK" pitchFamily="34" charset="-34"/>
                </a:rPr>
                <a:t>3</a:t>
              </a:r>
              <a:r>
                <a:rPr lang="th-TH" sz="2000" b="1" dirty="0" smtClean="0">
                  <a:latin typeface="TH SarabunPSK" pitchFamily="34" charset="-34"/>
                  <a:cs typeface="TH SarabunPSK" pitchFamily="34" charset="-34"/>
                </a:rPr>
                <a:t> </a:t>
              </a:r>
              <a:r>
                <a:rPr lang="th-TH" sz="2000" b="1" dirty="0" smtClean="0">
                  <a:latin typeface="TH SarabunPSK" pitchFamily="34" charset="-34"/>
                  <a:cs typeface="TH SarabunPSK" pitchFamily="34" charset="-34"/>
                </a:rPr>
                <a:t/>
              </a:r>
              <a:br>
                <a:rPr lang="th-TH" sz="2000" b="1" dirty="0" smtClean="0">
                  <a:latin typeface="TH SarabunPSK" pitchFamily="34" charset="-34"/>
                  <a:cs typeface="TH SarabunPSK" pitchFamily="34" charset="-34"/>
                </a:rPr>
              </a:br>
              <a:r>
                <a:rPr lang="th-TH" sz="2000" b="1" dirty="0" smtClean="0">
                  <a:latin typeface="TH SarabunPSK" pitchFamily="34" charset="-34"/>
                  <a:cs typeface="TH SarabunPSK" pitchFamily="34" charset="-34"/>
                </a:rPr>
                <a:t>ของเอเชีย</a:t>
              </a:r>
              <a:endParaRPr lang="th-TH" sz="2000" b="1" dirty="0">
                <a:latin typeface="TH SarabunPSK" pitchFamily="34" charset="-34"/>
                <a:cs typeface="TH SarabunPSK" pitchFamily="34" charset="-34"/>
              </a:endParaRPr>
            </a:p>
          </p:txBody>
        </p:sp>
        <p:sp>
          <p:nvSpPr>
            <p:cNvPr id="45" name="TextBox 44"/>
            <p:cNvSpPr txBox="1"/>
            <p:nvPr/>
          </p:nvSpPr>
          <p:spPr>
            <a:xfrm>
              <a:off x="6674196" y="5429264"/>
              <a:ext cx="2000264" cy="400110"/>
            </a:xfrm>
            <a:prstGeom prst="rect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en-US" sz="2000" b="1" dirty="0" smtClean="0">
                  <a:latin typeface="TH SarabunPSK" pitchFamily="34" charset="-34"/>
                  <a:cs typeface="TH SarabunPSK" pitchFamily="34" charset="-34"/>
                </a:rPr>
                <a:t>Phase 4 (2575-2579)</a:t>
              </a:r>
              <a:endParaRPr lang="th-TH" sz="2000" b="1" dirty="0">
                <a:latin typeface="TH SarabunPSK" pitchFamily="34" charset="-34"/>
                <a:cs typeface="TH SarabunPSK" pitchFamily="34" charset="-34"/>
              </a:endParaRPr>
            </a:p>
          </p:txBody>
        </p:sp>
      </p:grpSp>
      <p:pic>
        <p:nvPicPr>
          <p:cNvPr id="50" name="Picture 49" descr="hands-people-e1368522553594.pn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3214678" y="4256225"/>
            <a:ext cx="1000132" cy="730763"/>
          </a:xfrm>
          <a:prstGeom prst="rect">
            <a:avLst/>
          </a:prstGeom>
        </p:spPr>
      </p:pic>
      <p:pic>
        <p:nvPicPr>
          <p:cNvPr id="51" name="Picture 50" descr="541px-Location_Asia.svg.pn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7286644" y="4170676"/>
            <a:ext cx="785818" cy="785818"/>
          </a:xfrm>
          <a:prstGeom prst="rect">
            <a:avLst/>
          </a:prstGeom>
        </p:spPr>
      </p:pic>
      <p:pic>
        <p:nvPicPr>
          <p:cNvPr id="54" name="Picture 2"/>
          <p:cNvPicPr>
            <a:picLocks noChangeAspect="1" noChangeArrowheads="1"/>
          </p:cNvPicPr>
          <p:nvPr/>
        </p:nvPicPr>
        <p:blipFill>
          <a:blip r:embed="rId10" cstate="print"/>
          <a:srcRect l="26275" t="32659" r="64959" b="54450"/>
          <a:stretch>
            <a:fillRect/>
          </a:stretch>
        </p:blipFill>
        <p:spPr bwMode="auto">
          <a:xfrm>
            <a:off x="1072147" y="5415615"/>
            <a:ext cx="1142399" cy="100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5" name="Picture 2"/>
          <p:cNvPicPr>
            <a:picLocks noChangeAspect="1" noChangeArrowheads="1"/>
          </p:cNvPicPr>
          <p:nvPr/>
        </p:nvPicPr>
        <p:blipFill>
          <a:blip r:embed="rId10" cstate="print"/>
          <a:srcRect l="65463" t="31914" r="25771" b="53591"/>
          <a:stretch>
            <a:fillRect/>
          </a:stretch>
        </p:blipFill>
        <p:spPr bwMode="auto">
          <a:xfrm>
            <a:off x="5203297" y="5371474"/>
            <a:ext cx="1015947" cy="100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57" name="Straight Connector 56"/>
          <p:cNvCxnSpPr>
            <a:stCxn id="33" idx="2"/>
            <a:endCxn id="54" idx="0"/>
          </p:cNvCxnSpPr>
          <p:nvPr/>
        </p:nvCxnSpPr>
        <p:spPr>
          <a:xfrm rot="16200000" flipH="1">
            <a:off x="1435705" y="5207972"/>
            <a:ext cx="414979" cy="305"/>
          </a:xfrm>
          <a:prstGeom prst="line">
            <a:avLst/>
          </a:prstGeom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cxnSp>
        <p:nvCxnSpPr>
          <p:cNvPr id="59" name="Straight Connector 58"/>
          <p:cNvCxnSpPr>
            <a:stCxn id="50" idx="2"/>
            <a:endCxn id="41" idx="0"/>
          </p:cNvCxnSpPr>
          <p:nvPr/>
        </p:nvCxnSpPr>
        <p:spPr>
          <a:xfrm rot="5400000">
            <a:off x="3493606" y="5208126"/>
            <a:ext cx="442276" cy="0"/>
          </a:xfrm>
          <a:prstGeom prst="line">
            <a:avLst/>
          </a:prstGeom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cxnSp>
        <p:nvCxnSpPr>
          <p:cNvPr id="61" name="Straight Connector 60"/>
          <p:cNvCxnSpPr>
            <a:stCxn id="38" idx="2"/>
            <a:endCxn id="55" idx="0"/>
          </p:cNvCxnSpPr>
          <p:nvPr/>
        </p:nvCxnSpPr>
        <p:spPr>
          <a:xfrm rot="5400000">
            <a:off x="5527110" y="5183576"/>
            <a:ext cx="372060" cy="3737"/>
          </a:xfrm>
          <a:prstGeom prst="line">
            <a:avLst/>
          </a:prstGeom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cxnSp>
        <p:nvCxnSpPr>
          <p:cNvPr id="63" name="Straight Connector 62"/>
          <p:cNvCxnSpPr>
            <a:stCxn id="51" idx="2"/>
            <a:endCxn id="45" idx="0"/>
          </p:cNvCxnSpPr>
          <p:nvPr/>
        </p:nvCxnSpPr>
        <p:spPr>
          <a:xfrm rot="5400000">
            <a:off x="7440556" y="5190267"/>
            <a:ext cx="472770" cy="5225"/>
          </a:xfrm>
          <a:prstGeom prst="line">
            <a:avLst/>
          </a:prstGeom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pic>
        <p:nvPicPr>
          <p:cNvPr id="64" name="Picture 63" descr="s1_1s.png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 flipH="1">
            <a:off x="0" y="0"/>
            <a:ext cx="3143240" cy="1150426"/>
          </a:xfrm>
          <a:prstGeom prst="rect">
            <a:avLst/>
          </a:prstGeom>
        </p:spPr>
      </p:pic>
      <p:sp>
        <p:nvSpPr>
          <p:cNvPr id="65" name="Title 1"/>
          <p:cNvSpPr txBox="1">
            <a:spLocks/>
          </p:cNvSpPr>
          <p:nvPr/>
        </p:nvSpPr>
        <p:spPr>
          <a:xfrm>
            <a:off x="199566" y="56666"/>
            <a:ext cx="2229294" cy="78581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ctr" fontAlgn="auto">
              <a:spcAft>
                <a:spcPts val="0"/>
              </a:spcAft>
              <a:defRPr/>
            </a:pPr>
            <a:r>
              <a:rPr lang="th-TH" sz="3200" b="1" dirty="0" smtClean="0">
                <a:solidFill>
                  <a:schemeClr val="bg1"/>
                </a:solidFill>
                <a:latin typeface="TH Niramit AS" pitchFamily="2" charset="-34"/>
                <a:cs typeface="TH Niramit AS" pitchFamily="2" charset="-34"/>
              </a:rPr>
              <a:t>แผน 20 ปี </a:t>
            </a:r>
            <a:r>
              <a:rPr lang="th-TH" sz="3200" b="1" dirty="0" err="1" smtClean="0">
                <a:solidFill>
                  <a:schemeClr val="bg1"/>
                </a:solidFill>
                <a:latin typeface="TH Niramit AS" pitchFamily="2" charset="-34"/>
                <a:cs typeface="TH Niramit AS" pitchFamily="2" charset="-34"/>
              </a:rPr>
              <a:t>กสธ.</a:t>
            </a:r>
            <a:endParaRPr kumimoji="0" lang="en-US" sz="3200" b="1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TH Niramit AS" pitchFamily="2" charset="-34"/>
              <a:ea typeface="+mj-ea"/>
              <a:cs typeface="TH Niramit AS" pitchFamily="2" charset="-34"/>
            </a:endParaRPr>
          </a:p>
        </p:txBody>
      </p:sp>
      <p:pic>
        <p:nvPicPr>
          <p:cNvPr id="39" name="Picture 38" descr="0787895001461580951.png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214282" y="1351102"/>
            <a:ext cx="928680" cy="356528"/>
          </a:xfrm>
          <a:prstGeom prst="rect">
            <a:avLst/>
          </a:prstGeom>
        </p:spPr>
      </p:pic>
      <p:sp>
        <p:nvSpPr>
          <p:cNvPr id="42" name="TextBox 41"/>
          <p:cNvSpPr txBox="1"/>
          <p:nvPr/>
        </p:nvSpPr>
        <p:spPr>
          <a:xfrm>
            <a:off x="209422" y="1688610"/>
            <a:ext cx="1000132" cy="30777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h-TH" sz="1400" b="1" dirty="0" smtClean="0">
                <a:solidFill>
                  <a:srgbClr val="003300"/>
                </a:solidFill>
                <a:effectLst/>
                <a:latin typeface="TH SarabunPSK" pitchFamily="34" charset="-34"/>
                <a:cs typeface="TH SarabunPSK" pitchFamily="34" charset="-34"/>
              </a:rPr>
              <a:t>ประเทศไทย </a:t>
            </a:r>
            <a:r>
              <a:rPr lang="en-US" sz="1400" b="1" dirty="0" smtClean="0">
                <a:solidFill>
                  <a:srgbClr val="003300"/>
                </a:solidFill>
                <a:effectLst/>
                <a:latin typeface="TH SarabunPSK" pitchFamily="34" charset="-34"/>
                <a:cs typeface="TH SarabunPSK" pitchFamily="34" charset="-34"/>
              </a:rPr>
              <a:t>4.0</a:t>
            </a:r>
            <a:endParaRPr lang="th-TH" sz="1400" b="1" dirty="0">
              <a:solidFill>
                <a:srgbClr val="003300"/>
              </a:solidFill>
              <a:effectLst/>
              <a:latin typeface="TH SarabunPSK" pitchFamily="34" charset="-34"/>
              <a:cs typeface="TH SarabunPSK" pitchFamily="34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357158" y="4000504"/>
            <a:ext cx="3673930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1. </a:t>
            </a:r>
            <a:r>
              <a:rPr lang="th-TH" sz="2000" b="1" dirty="0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ระบบข้อมูลสารสนเทศด้านสุขภาพ</a:t>
            </a:r>
          </a:p>
          <a:p>
            <a:r>
              <a:rPr lang="th-TH" sz="2000" b="1" dirty="0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2. ระบบหลักประกันสุขภาพ</a:t>
            </a:r>
          </a:p>
          <a:p>
            <a:r>
              <a:rPr lang="th-TH" sz="2000" b="1" dirty="0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3. ความมั่นคงด้านยาและเวชภัณฑ์และ</a:t>
            </a:r>
            <a:br>
              <a:rPr lang="th-TH" sz="2000" b="1" dirty="0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</a:br>
            <a:r>
              <a:rPr lang="th-TH" sz="2000" b="1" dirty="0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   การคุ้มครองผู้บริโภค</a:t>
            </a:r>
          </a:p>
          <a:p>
            <a:r>
              <a:rPr lang="th-TH" sz="2000" b="1" dirty="0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4. ระบบ</a:t>
            </a:r>
            <a:r>
              <a:rPr lang="th-TH" sz="2000" b="1" dirty="0" err="1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ธรรมาภิ</a:t>
            </a:r>
            <a:r>
              <a:rPr lang="th-TH" sz="2000" b="1" dirty="0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บาล</a:t>
            </a:r>
            <a:endParaRPr lang="th-TH" sz="2000" b="1" dirty="0">
              <a:solidFill>
                <a:srgbClr val="00330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85720" y="1643050"/>
            <a:ext cx="3571876" cy="163121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rgbClr val="660066"/>
                </a:solidFill>
                <a:latin typeface="TH SarabunPSK" pitchFamily="34" charset="-34"/>
                <a:cs typeface="TH SarabunPSK" pitchFamily="34" charset="-34"/>
              </a:rPr>
              <a:t>1. </a:t>
            </a:r>
            <a:r>
              <a:rPr lang="th-TH" sz="2000" b="1" dirty="0" smtClean="0">
                <a:solidFill>
                  <a:srgbClr val="660066"/>
                </a:solidFill>
                <a:latin typeface="TH SarabunPSK" pitchFamily="34" charset="-34"/>
                <a:cs typeface="TH SarabunPSK" pitchFamily="34" charset="-34"/>
              </a:rPr>
              <a:t>พัฒนาคุณภาพชีวิตคนไทยทุกกลุ่มวัย</a:t>
            </a:r>
          </a:p>
          <a:p>
            <a:r>
              <a:rPr lang="th-TH" sz="2000" b="1" dirty="0" smtClean="0">
                <a:solidFill>
                  <a:srgbClr val="660066"/>
                </a:solidFill>
                <a:latin typeface="TH SarabunPSK" pitchFamily="34" charset="-34"/>
                <a:cs typeface="TH SarabunPSK" pitchFamily="34" charset="-34"/>
              </a:rPr>
              <a:t>2. การป้องกันควบคุมโรคและภัยสุขภาพ</a:t>
            </a:r>
          </a:p>
          <a:p>
            <a:r>
              <a:rPr lang="th-TH" sz="2000" b="1" dirty="0" smtClean="0">
                <a:solidFill>
                  <a:srgbClr val="660066"/>
                </a:solidFill>
                <a:latin typeface="TH SarabunPSK" pitchFamily="34" charset="-34"/>
                <a:cs typeface="TH SarabunPSK" pitchFamily="34" charset="-34"/>
              </a:rPr>
              <a:t>3. ความปลอดภัยด้านอาหารและลดปัจจัยเสี่ยง</a:t>
            </a:r>
            <a:br>
              <a:rPr lang="th-TH" sz="2000" b="1" dirty="0" smtClean="0">
                <a:solidFill>
                  <a:srgbClr val="660066"/>
                </a:solidFill>
                <a:latin typeface="TH SarabunPSK" pitchFamily="34" charset="-34"/>
                <a:cs typeface="TH SarabunPSK" pitchFamily="34" charset="-34"/>
              </a:rPr>
            </a:br>
            <a:r>
              <a:rPr lang="th-TH" sz="2000" b="1" dirty="0" smtClean="0">
                <a:solidFill>
                  <a:srgbClr val="660066"/>
                </a:solidFill>
                <a:latin typeface="TH SarabunPSK" pitchFamily="34" charset="-34"/>
                <a:cs typeface="TH SarabunPSK" pitchFamily="34" charset="-34"/>
              </a:rPr>
              <a:t>   ต่อโรคไม่ติดต่อเรื้อรัง</a:t>
            </a:r>
          </a:p>
          <a:p>
            <a:r>
              <a:rPr lang="th-TH" sz="2000" b="1" dirty="0" smtClean="0">
                <a:solidFill>
                  <a:srgbClr val="660066"/>
                </a:solidFill>
                <a:latin typeface="TH SarabunPSK" pitchFamily="34" charset="-34"/>
                <a:cs typeface="TH SarabunPSK" pitchFamily="34" charset="-34"/>
              </a:rPr>
              <a:t>4. การบริหารจัดการสิ่งแวดล้อม</a:t>
            </a:r>
            <a:endParaRPr lang="th-TH" sz="2000" b="1" dirty="0">
              <a:solidFill>
                <a:srgbClr val="660066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743982" y="71414"/>
            <a:ext cx="2901755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dirty="0" smtClean="0">
                <a:solidFill>
                  <a:srgbClr val="0033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  <a:latin typeface="TH SarabunPSK" pitchFamily="34" charset="-34"/>
                <a:cs typeface="TH SarabunPSK" pitchFamily="34" charset="-34"/>
              </a:rPr>
              <a:t>4 Excellence Strategies </a:t>
            </a:r>
            <a:br>
              <a:rPr lang="en-US" b="1" dirty="0" smtClean="0">
                <a:solidFill>
                  <a:srgbClr val="0033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  <a:latin typeface="TH SarabunPSK" pitchFamily="34" charset="-34"/>
                <a:cs typeface="TH SarabunPSK" pitchFamily="34" charset="-34"/>
              </a:rPr>
            </a:br>
            <a:r>
              <a:rPr lang="th-TH" b="1" dirty="0" smtClean="0">
                <a:solidFill>
                  <a:srgbClr val="0033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  <a:latin typeface="TH SarabunPSK" pitchFamily="34" charset="-34"/>
                <a:cs typeface="TH SarabunPSK" pitchFamily="34" charset="-34"/>
              </a:rPr>
              <a:t>(16 แผนงาน 48 โครงการ)</a:t>
            </a:r>
          </a:p>
        </p:txBody>
      </p:sp>
      <p:grpSp>
        <p:nvGrpSpPr>
          <p:cNvPr id="2" name="Group 26"/>
          <p:cNvGrpSpPr/>
          <p:nvPr/>
        </p:nvGrpSpPr>
        <p:grpSpPr>
          <a:xfrm>
            <a:off x="2714612" y="2884885"/>
            <a:ext cx="2928958" cy="1805999"/>
            <a:chOff x="2786050" y="3571876"/>
            <a:chExt cx="2928958" cy="1805999"/>
          </a:xfrm>
        </p:grpSpPr>
        <p:pic>
          <p:nvPicPr>
            <p:cNvPr id="5" name="Picture 4" descr="integrated-enterprise.jpg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548038" y="3955609"/>
              <a:ext cx="1476372" cy="1107279"/>
            </a:xfrm>
            <a:prstGeom prst="rect">
              <a:avLst/>
            </a:prstGeom>
          </p:spPr>
        </p:pic>
        <p:sp>
          <p:nvSpPr>
            <p:cNvPr id="6" name="TextBox 5"/>
            <p:cNvSpPr txBox="1"/>
            <p:nvPr/>
          </p:nvSpPr>
          <p:spPr>
            <a:xfrm>
              <a:off x="2786050" y="3786190"/>
              <a:ext cx="1143008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b="1" dirty="0" smtClean="0">
                  <a:solidFill>
                    <a:srgbClr val="7030A0"/>
                  </a:solidFill>
                  <a:effectLst>
                    <a:glow rad="228600">
                      <a:schemeClr val="accent4">
                        <a:satMod val="175000"/>
                        <a:alpha val="40000"/>
                      </a:schemeClr>
                    </a:glow>
                  </a:effectLst>
                  <a:latin typeface="TH SarabunPSK" pitchFamily="34" charset="-34"/>
                  <a:cs typeface="TH SarabunPSK" pitchFamily="34" charset="-34"/>
                </a:rPr>
                <a:t>P&amp;P </a:t>
              </a:r>
              <a:br>
                <a:rPr lang="en-US" sz="2000" b="1" dirty="0" smtClean="0">
                  <a:solidFill>
                    <a:srgbClr val="7030A0"/>
                  </a:solidFill>
                  <a:effectLst>
                    <a:glow rad="228600">
                      <a:schemeClr val="accent4">
                        <a:satMod val="175000"/>
                        <a:alpha val="40000"/>
                      </a:schemeClr>
                    </a:glow>
                  </a:effectLst>
                  <a:latin typeface="TH SarabunPSK" pitchFamily="34" charset="-34"/>
                  <a:cs typeface="TH SarabunPSK" pitchFamily="34" charset="-34"/>
                </a:rPr>
              </a:br>
              <a:r>
                <a:rPr lang="en-US" sz="2000" b="1" dirty="0" smtClean="0">
                  <a:solidFill>
                    <a:srgbClr val="7030A0"/>
                  </a:solidFill>
                  <a:effectLst>
                    <a:glow rad="228600">
                      <a:schemeClr val="accent4">
                        <a:satMod val="175000"/>
                        <a:alpha val="40000"/>
                      </a:schemeClr>
                    </a:glow>
                  </a:effectLst>
                  <a:latin typeface="TH SarabunPSK" pitchFamily="34" charset="-34"/>
                  <a:cs typeface="TH SarabunPSK" pitchFamily="34" charset="-34"/>
                </a:rPr>
                <a:t>Excellence</a:t>
              </a:r>
              <a:endParaRPr lang="th-TH" sz="2000" b="1" dirty="0">
                <a:solidFill>
                  <a:srgbClr val="7030A0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  <a:latin typeface="TH SarabunPSK" pitchFamily="34" charset="-34"/>
                <a:cs typeface="TH SarabunPSK" pitchFamily="34" charset="-34"/>
              </a:endParaRP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4143372" y="3571876"/>
              <a:ext cx="1143008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b="1" dirty="0" smtClean="0">
                  <a:solidFill>
                    <a:srgbClr val="000099"/>
                  </a:solidFill>
                  <a:effectLst>
                    <a:glow rad="228600">
                      <a:schemeClr val="accent5">
                        <a:satMod val="175000"/>
                        <a:alpha val="40000"/>
                      </a:schemeClr>
                    </a:glow>
                  </a:effectLst>
                  <a:latin typeface="TH SarabunPSK" pitchFamily="34" charset="-34"/>
                  <a:cs typeface="TH SarabunPSK" pitchFamily="34" charset="-34"/>
                </a:rPr>
                <a:t>Service </a:t>
              </a:r>
              <a:br>
                <a:rPr lang="en-US" sz="2000" b="1" dirty="0" smtClean="0">
                  <a:solidFill>
                    <a:srgbClr val="000099"/>
                  </a:solidFill>
                  <a:effectLst>
                    <a:glow rad="228600">
                      <a:schemeClr val="accent5">
                        <a:satMod val="175000"/>
                        <a:alpha val="40000"/>
                      </a:schemeClr>
                    </a:glow>
                  </a:effectLst>
                  <a:latin typeface="TH SarabunPSK" pitchFamily="34" charset="-34"/>
                  <a:cs typeface="TH SarabunPSK" pitchFamily="34" charset="-34"/>
                </a:rPr>
              </a:br>
              <a:r>
                <a:rPr lang="en-US" sz="2000" b="1" dirty="0" smtClean="0">
                  <a:solidFill>
                    <a:srgbClr val="000099"/>
                  </a:solidFill>
                  <a:effectLst>
                    <a:glow rad="228600">
                      <a:schemeClr val="accent5">
                        <a:satMod val="175000"/>
                        <a:alpha val="40000"/>
                      </a:schemeClr>
                    </a:glow>
                  </a:effectLst>
                  <a:latin typeface="TH SarabunPSK" pitchFamily="34" charset="-34"/>
                  <a:cs typeface="TH SarabunPSK" pitchFamily="34" charset="-34"/>
                </a:rPr>
                <a:t>Excellence</a:t>
              </a:r>
              <a:endParaRPr lang="th-TH" sz="2000" b="1" dirty="0">
                <a:solidFill>
                  <a:srgbClr val="000099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TH SarabunPSK" pitchFamily="34" charset="-34"/>
                <a:cs typeface="TH SarabunPSK" pitchFamily="34" charset="-34"/>
              </a:endParaRP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4572000" y="4354305"/>
              <a:ext cx="1143008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b="1" dirty="0" smtClean="0">
                  <a:solidFill>
                    <a:srgbClr val="FF0000"/>
                  </a:solidFill>
                  <a:effectLst>
                    <a:glow rad="228600">
                      <a:schemeClr val="accent6">
                        <a:satMod val="175000"/>
                        <a:alpha val="40000"/>
                      </a:schemeClr>
                    </a:glow>
                  </a:effectLst>
                  <a:latin typeface="TH SarabunPSK" pitchFamily="34" charset="-34"/>
                  <a:cs typeface="TH SarabunPSK" pitchFamily="34" charset="-34"/>
                </a:rPr>
                <a:t>People </a:t>
              </a:r>
              <a:br>
                <a:rPr lang="en-US" sz="2000" b="1" dirty="0" smtClean="0">
                  <a:solidFill>
                    <a:srgbClr val="FF0000"/>
                  </a:solidFill>
                  <a:effectLst>
                    <a:glow rad="228600">
                      <a:schemeClr val="accent6">
                        <a:satMod val="175000"/>
                        <a:alpha val="40000"/>
                      </a:schemeClr>
                    </a:glow>
                  </a:effectLst>
                  <a:latin typeface="TH SarabunPSK" pitchFamily="34" charset="-34"/>
                  <a:cs typeface="TH SarabunPSK" pitchFamily="34" charset="-34"/>
                </a:rPr>
              </a:br>
              <a:r>
                <a:rPr lang="en-US" sz="2000" b="1" dirty="0" smtClean="0">
                  <a:solidFill>
                    <a:srgbClr val="FF0000"/>
                  </a:solidFill>
                  <a:effectLst>
                    <a:glow rad="228600">
                      <a:schemeClr val="accent6">
                        <a:satMod val="175000"/>
                        <a:alpha val="40000"/>
                      </a:schemeClr>
                    </a:glow>
                  </a:effectLst>
                  <a:latin typeface="TH SarabunPSK" pitchFamily="34" charset="-34"/>
                  <a:cs typeface="TH SarabunPSK" pitchFamily="34" charset="-34"/>
                </a:rPr>
                <a:t>Excellence</a:t>
              </a:r>
              <a:endParaRPr lang="th-TH" sz="2000" b="1" dirty="0">
                <a:solidFill>
                  <a:srgbClr val="FF000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  <a:latin typeface="TH SarabunPSK" pitchFamily="34" charset="-34"/>
                <a:cs typeface="TH SarabunPSK" pitchFamily="34" charset="-34"/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3143240" y="4669989"/>
              <a:ext cx="1214422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b="1" dirty="0" smtClean="0">
                  <a:solidFill>
                    <a:srgbClr val="003300"/>
                  </a:solidFill>
                  <a:effectLst>
                    <a:glow rad="228600">
                      <a:schemeClr val="accent3">
                        <a:satMod val="175000"/>
                        <a:alpha val="40000"/>
                      </a:schemeClr>
                    </a:glow>
                  </a:effectLst>
                  <a:latin typeface="TH SarabunPSK" pitchFamily="34" charset="-34"/>
                  <a:cs typeface="TH SarabunPSK" pitchFamily="34" charset="-34"/>
                </a:rPr>
                <a:t>Governance</a:t>
              </a:r>
              <a:br>
                <a:rPr lang="en-US" sz="2000" b="1" dirty="0" smtClean="0">
                  <a:solidFill>
                    <a:srgbClr val="003300"/>
                  </a:solidFill>
                  <a:effectLst>
                    <a:glow rad="228600">
                      <a:schemeClr val="accent3">
                        <a:satMod val="175000"/>
                        <a:alpha val="40000"/>
                      </a:schemeClr>
                    </a:glow>
                  </a:effectLst>
                  <a:latin typeface="TH SarabunPSK" pitchFamily="34" charset="-34"/>
                  <a:cs typeface="TH SarabunPSK" pitchFamily="34" charset="-34"/>
                </a:rPr>
              </a:br>
              <a:r>
                <a:rPr lang="en-US" sz="2000" b="1" dirty="0" smtClean="0">
                  <a:solidFill>
                    <a:srgbClr val="003300"/>
                  </a:solidFill>
                  <a:effectLst>
                    <a:glow rad="228600">
                      <a:schemeClr val="accent3">
                        <a:satMod val="175000"/>
                        <a:alpha val="40000"/>
                      </a:schemeClr>
                    </a:glow>
                  </a:effectLst>
                  <a:latin typeface="TH SarabunPSK" pitchFamily="34" charset="-34"/>
                  <a:cs typeface="TH SarabunPSK" pitchFamily="34" charset="-34"/>
                </a:rPr>
                <a:t>Excellence</a:t>
              </a:r>
              <a:endParaRPr lang="th-TH" sz="2000" b="1" dirty="0">
                <a:solidFill>
                  <a:srgbClr val="0033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  <a:latin typeface="TH SarabunPSK" pitchFamily="34" charset="-34"/>
                <a:cs typeface="TH SarabunPSK" pitchFamily="34" charset="-34"/>
              </a:endParaRPr>
            </a:p>
          </p:txBody>
        </p:sp>
      </p:grpSp>
      <p:sp>
        <p:nvSpPr>
          <p:cNvPr id="11" name="TextBox 10"/>
          <p:cNvSpPr txBox="1"/>
          <p:nvPr/>
        </p:nvSpPr>
        <p:spPr>
          <a:xfrm>
            <a:off x="5072098" y="1891247"/>
            <a:ext cx="371474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rgbClr val="000099"/>
                </a:solidFill>
                <a:latin typeface="TH SarabunPSK" pitchFamily="34" charset="-34"/>
                <a:cs typeface="TH SarabunPSK" pitchFamily="34" charset="-34"/>
              </a:rPr>
              <a:t>1. </a:t>
            </a:r>
            <a:r>
              <a:rPr lang="th-TH" sz="2000" b="1" dirty="0" smtClean="0">
                <a:solidFill>
                  <a:srgbClr val="000099"/>
                </a:solidFill>
                <a:latin typeface="TH SarabunPSK" pitchFamily="34" charset="-34"/>
                <a:cs typeface="TH SarabunPSK" pitchFamily="34" charset="-34"/>
              </a:rPr>
              <a:t>การพัฒนาระบบการแพทย์ปฐมภูมิ</a:t>
            </a:r>
          </a:p>
          <a:p>
            <a:r>
              <a:rPr lang="th-TH" sz="2000" b="1" dirty="0" smtClean="0">
                <a:solidFill>
                  <a:srgbClr val="000099"/>
                </a:solidFill>
                <a:latin typeface="TH SarabunPSK" pitchFamily="34" charset="-34"/>
                <a:cs typeface="TH SarabunPSK" pitchFamily="34" charset="-34"/>
              </a:rPr>
              <a:t>2. การพัฒนาระบบบริการสุขภาพ</a:t>
            </a:r>
          </a:p>
          <a:p>
            <a:r>
              <a:rPr lang="th-TH" sz="2000" b="1" dirty="0" smtClean="0">
                <a:solidFill>
                  <a:srgbClr val="000099"/>
                </a:solidFill>
                <a:latin typeface="TH SarabunPSK" pitchFamily="34" charset="-34"/>
                <a:cs typeface="TH SarabunPSK" pitchFamily="34" charset="-34"/>
              </a:rPr>
              <a:t>3. ศูนย์ความเป็นเลิศทางการแพทย์</a:t>
            </a:r>
          </a:p>
          <a:p>
            <a:r>
              <a:rPr lang="th-TH" sz="2000" b="1" dirty="0" smtClean="0">
                <a:solidFill>
                  <a:srgbClr val="000099"/>
                </a:solidFill>
                <a:latin typeface="TH SarabunPSK" pitchFamily="34" charset="-34"/>
                <a:cs typeface="TH SarabunPSK" pitchFamily="34" charset="-34"/>
              </a:rPr>
              <a:t>4. ศูนย์กลางสุขภาพนานาชาติ/เขตเศรษฐกิจพิเศษ</a:t>
            </a:r>
            <a:endParaRPr lang="th-TH" sz="2000" b="1" dirty="0">
              <a:solidFill>
                <a:srgbClr val="000099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538506" y="3714752"/>
            <a:ext cx="439134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1. </a:t>
            </a:r>
            <a:r>
              <a:rPr lang="th-TH" sz="2000" b="1" dirty="0" smtClean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การวางแผนความต้องการอัตรากำลัง</a:t>
            </a:r>
          </a:p>
          <a:p>
            <a:r>
              <a:rPr lang="th-TH" sz="2000" b="1" dirty="0" smtClean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2. การผลิตและพัฒนากำลังคน</a:t>
            </a:r>
          </a:p>
          <a:p>
            <a:r>
              <a:rPr lang="th-TH" sz="2000" b="1" dirty="0" smtClean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3. การพัฒนาประสิทธิภาพระบบบริหารจัดการ</a:t>
            </a:r>
            <a:br>
              <a:rPr lang="th-TH" sz="2000" b="1" dirty="0" smtClean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</a:br>
            <a:r>
              <a:rPr lang="th-TH" sz="2000" b="1" dirty="0" smtClean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   กำลังคนด้านสุขภาพ</a:t>
            </a:r>
          </a:p>
          <a:p>
            <a:r>
              <a:rPr lang="th-TH" sz="2000" b="1" dirty="0" smtClean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4. การพัฒนาเครือข่ายภาคประชาชนและ</a:t>
            </a:r>
            <a:br>
              <a:rPr lang="th-TH" sz="2000" b="1" dirty="0" smtClean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</a:br>
            <a:r>
              <a:rPr lang="th-TH" sz="2000" b="1" dirty="0" smtClean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   ภาคประชาสังคมด้านสุขภาพ</a:t>
            </a:r>
            <a:endParaRPr lang="th-TH" sz="2000" b="1" dirty="0">
              <a:solidFill>
                <a:srgbClr val="FF000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pic>
        <p:nvPicPr>
          <p:cNvPr id="28" name="Picture 27" descr="logo ppt-blue-right2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643834" y="0"/>
            <a:ext cx="1500166" cy="519141"/>
          </a:xfrm>
          <a:prstGeom prst="rect">
            <a:avLst/>
          </a:prstGeom>
        </p:spPr>
      </p:pic>
      <p:pic>
        <p:nvPicPr>
          <p:cNvPr id="31" name="Picture 30" descr="s1_1s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flipH="1">
            <a:off x="0" y="0"/>
            <a:ext cx="3143240" cy="1150426"/>
          </a:xfrm>
          <a:prstGeom prst="rect">
            <a:avLst/>
          </a:prstGeom>
        </p:spPr>
      </p:pic>
      <p:sp>
        <p:nvSpPr>
          <p:cNvPr id="32" name="Title 1"/>
          <p:cNvSpPr txBox="1">
            <a:spLocks/>
          </p:cNvSpPr>
          <p:nvPr/>
        </p:nvSpPr>
        <p:spPr>
          <a:xfrm>
            <a:off x="199566" y="56666"/>
            <a:ext cx="2229294" cy="78581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ctr" fontAlgn="auto">
              <a:spcAft>
                <a:spcPts val="0"/>
              </a:spcAft>
              <a:defRPr/>
            </a:pPr>
            <a:r>
              <a:rPr lang="th-TH" sz="3200" b="1" dirty="0" smtClean="0">
                <a:solidFill>
                  <a:schemeClr val="bg1"/>
                </a:solidFill>
                <a:latin typeface="TH Niramit AS" pitchFamily="2" charset="-34"/>
                <a:cs typeface="TH Niramit AS" pitchFamily="2" charset="-34"/>
              </a:rPr>
              <a:t>แผน 20 ปี </a:t>
            </a:r>
            <a:r>
              <a:rPr lang="th-TH" sz="3200" b="1" dirty="0" err="1" smtClean="0">
                <a:solidFill>
                  <a:schemeClr val="bg1"/>
                </a:solidFill>
                <a:latin typeface="TH Niramit AS" pitchFamily="2" charset="-34"/>
                <a:cs typeface="TH Niramit AS" pitchFamily="2" charset="-34"/>
              </a:rPr>
              <a:t>กสธ.</a:t>
            </a:r>
            <a:endParaRPr kumimoji="0" lang="en-US" sz="3200" b="1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TH Niramit AS" pitchFamily="2" charset="-34"/>
              <a:ea typeface="+mj-ea"/>
              <a:cs typeface="TH Niramit AS" pitchFamily="2" charset="-34"/>
            </a:endParaRPr>
          </a:p>
        </p:txBody>
      </p:sp>
      <p:pic>
        <p:nvPicPr>
          <p:cNvPr id="16" name="Picture 15" descr="วงกลมหัวข้อ 2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 rot="19585829">
            <a:off x="239884" y="1713518"/>
            <a:ext cx="341053" cy="270000"/>
          </a:xfrm>
          <a:prstGeom prst="rect">
            <a:avLst/>
          </a:prstGeom>
        </p:spPr>
      </p:pic>
      <p:pic>
        <p:nvPicPr>
          <p:cNvPr id="18" name="Picture 17" descr="วงกลมหัวข้อ 2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 rot="19585829">
            <a:off x="260489" y="2944347"/>
            <a:ext cx="341053" cy="270000"/>
          </a:xfrm>
          <a:prstGeom prst="rect">
            <a:avLst/>
          </a:prstGeom>
        </p:spPr>
      </p:pic>
      <p:pic>
        <p:nvPicPr>
          <p:cNvPr id="19" name="Picture 18" descr="วงกลมหัวข้อ 2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 rot="19585829">
            <a:off x="327088" y="4087355"/>
            <a:ext cx="341053" cy="270000"/>
          </a:xfrm>
          <a:prstGeom prst="rect">
            <a:avLst/>
          </a:prstGeom>
        </p:spPr>
      </p:pic>
      <p:pic>
        <p:nvPicPr>
          <p:cNvPr id="20" name="Picture 19" descr="วงกลมหัวข้อ 2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 rot="19585829">
            <a:off x="331927" y="4389565"/>
            <a:ext cx="341053" cy="270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Oval 49"/>
          <p:cNvSpPr/>
          <p:nvPr/>
        </p:nvSpPr>
        <p:spPr>
          <a:xfrm>
            <a:off x="214282" y="1928802"/>
            <a:ext cx="1500198" cy="1500198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tabLst>
                <a:tab pos="2867025" algn="l"/>
              </a:tabLst>
            </a:pPr>
            <a:r>
              <a:rPr lang="th-TH" sz="1600" b="1" dirty="0" smtClean="0">
                <a:solidFill>
                  <a:srgbClr val="660066"/>
                </a:solidFill>
                <a:latin typeface="TH SarabunPSK" pitchFamily="34" charset="-34"/>
                <a:ea typeface="Cordia New" pitchFamily="34" charset="-34"/>
                <a:cs typeface="TH SarabunPSK" pitchFamily="34" charset="-34"/>
              </a:rPr>
              <a:t>1) โครงการพัฒนาศักยภาพคนไทย</a:t>
            </a:r>
            <a:endParaRPr lang="en-US" sz="1600" b="1" dirty="0" smtClean="0">
              <a:solidFill>
                <a:srgbClr val="660066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51" name="Oval 50"/>
          <p:cNvSpPr/>
          <p:nvPr/>
        </p:nvSpPr>
        <p:spPr>
          <a:xfrm>
            <a:off x="1571604" y="1928802"/>
            <a:ext cx="1500198" cy="1500198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2867025" algn="l"/>
              </a:tabLst>
            </a:pPr>
            <a:r>
              <a:rPr lang="th-TH" sz="1600" b="1" dirty="0" smtClean="0">
                <a:solidFill>
                  <a:srgbClr val="660066"/>
                </a:solidFill>
                <a:latin typeface="TH SarabunPSK" pitchFamily="34" charset="-34"/>
                <a:ea typeface="Cordia New" pitchFamily="34" charset="-34"/>
                <a:cs typeface="TH SarabunPSK" pitchFamily="34" charset="-34"/>
              </a:rPr>
              <a:t>2) โครงการลดการตายก่อนวัยอันควร</a:t>
            </a:r>
            <a:endParaRPr lang="en-US" sz="1600" b="1" dirty="0" smtClean="0">
              <a:solidFill>
                <a:srgbClr val="660066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52" name="Oval 51"/>
          <p:cNvSpPr/>
          <p:nvPr/>
        </p:nvSpPr>
        <p:spPr>
          <a:xfrm>
            <a:off x="2928926" y="1928802"/>
            <a:ext cx="1500198" cy="1500198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2867025" algn="l"/>
              </a:tabLst>
            </a:pPr>
            <a:r>
              <a:rPr lang="th-TH" sz="1600" b="1" dirty="0" smtClean="0">
                <a:solidFill>
                  <a:srgbClr val="660066"/>
                </a:solidFill>
                <a:latin typeface="TH SarabunPSK" pitchFamily="34" charset="-34"/>
                <a:ea typeface="Cordia New" pitchFamily="34" charset="-34"/>
                <a:cs typeface="TH SarabunPSK" pitchFamily="34" charset="-34"/>
              </a:rPr>
              <a:t>3) โครงการสร้างความเข้มแข็งและความอบอุ่นของครอบครัวไทย </a:t>
            </a:r>
            <a:endParaRPr lang="th-TH" sz="1600" b="1" dirty="0" smtClean="0">
              <a:solidFill>
                <a:srgbClr val="660066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pic>
        <p:nvPicPr>
          <p:cNvPr id="28" name="Picture 27" descr="logo ppt-blue-right2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643834" y="0"/>
            <a:ext cx="1500166" cy="519141"/>
          </a:xfrm>
          <a:prstGeom prst="rect">
            <a:avLst/>
          </a:prstGeom>
        </p:spPr>
      </p:pic>
      <p:grpSp>
        <p:nvGrpSpPr>
          <p:cNvPr id="72" name="Group 71"/>
          <p:cNvGrpSpPr/>
          <p:nvPr/>
        </p:nvGrpSpPr>
        <p:grpSpPr>
          <a:xfrm>
            <a:off x="-142908" y="0"/>
            <a:ext cx="2857520" cy="993549"/>
            <a:chOff x="-142908" y="0"/>
            <a:chExt cx="2857520" cy="993549"/>
          </a:xfrm>
        </p:grpSpPr>
        <p:pic>
          <p:nvPicPr>
            <p:cNvPr id="29" name="Picture 28" descr="s1_1s.pn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 flipH="1">
              <a:off x="-2" y="0"/>
              <a:ext cx="2714614" cy="993549"/>
            </a:xfrm>
            <a:prstGeom prst="rect">
              <a:avLst/>
            </a:prstGeom>
          </p:spPr>
        </p:pic>
        <p:sp>
          <p:nvSpPr>
            <p:cNvPr id="30" name="Title 1"/>
            <p:cNvSpPr txBox="1">
              <a:spLocks/>
            </p:cNvSpPr>
            <p:nvPr/>
          </p:nvSpPr>
          <p:spPr>
            <a:xfrm>
              <a:off x="-142908" y="24124"/>
              <a:ext cx="2515046" cy="785810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/>
            <a:p>
              <a:pPr lvl="0" algn="ctr" fontAlgn="auto">
                <a:spcAft>
                  <a:spcPts val="0"/>
                </a:spcAft>
                <a:defRPr/>
              </a:pPr>
              <a:r>
                <a:rPr lang="th-TH" sz="2200" b="1" noProof="0" dirty="0" smtClean="0">
                  <a:solidFill>
                    <a:schemeClr val="bg1"/>
                  </a:solidFill>
                  <a:latin typeface="TH Niramit AS" pitchFamily="2" charset="-34"/>
                  <a:cs typeface="TH Niramit AS" pitchFamily="2" charset="-34"/>
                </a:rPr>
                <a:t>โครงการ/งบประมาณ</a:t>
              </a:r>
              <a:endParaRPr kumimoji="0" lang="en-US" sz="2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H Niramit AS" pitchFamily="2" charset="-34"/>
                <a:ea typeface="+mj-ea"/>
                <a:cs typeface="TH Niramit AS" pitchFamily="2" charset="-34"/>
              </a:endParaRPr>
            </a:p>
          </p:txBody>
        </p:sp>
      </p:grpSp>
      <p:sp>
        <p:nvSpPr>
          <p:cNvPr id="35" name="TextBox 34"/>
          <p:cNvSpPr txBox="1"/>
          <p:nvPr/>
        </p:nvSpPr>
        <p:spPr>
          <a:xfrm>
            <a:off x="285720" y="1500174"/>
            <a:ext cx="4000504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800" b="1" u="sng" dirty="0" smtClean="0">
                <a:solidFill>
                  <a:srgbClr val="006600"/>
                </a:solidFill>
                <a:latin typeface="TH SarabunPSK" pitchFamily="34" charset="-34"/>
                <a:cs typeface="TH SarabunPSK" pitchFamily="34" charset="-34"/>
              </a:rPr>
              <a:t>1. </a:t>
            </a:r>
            <a:r>
              <a:rPr lang="th-TH" sz="1800" b="1" u="sng" dirty="0" smtClean="0">
                <a:solidFill>
                  <a:srgbClr val="006600"/>
                </a:solidFill>
                <a:latin typeface="TH SarabunPSK" pitchFamily="34" charset="-34"/>
                <a:cs typeface="TH SarabunPSK" pitchFamily="34" charset="-34"/>
              </a:rPr>
              <a:t>พัฒนาคุณภาพชีวิตคนไทยทุกกลุ่มวัย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2500298" y="-24"/>
            <a:ext cx="414340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smtClean="0">
                <a:solidFill>
                  <a:srgbClr val="7030A0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  <a:latin typeface="TH SarabunPSK" pitchFamily="34" charset="-34"/>
                <a:cs typeface="TH SarabunPSK" pitchFamily="34" charset="-34"/>
              </a:rPr>
              <a:t>P&amp;P Excellence</a:t>
            </a:r>
            <a:br>
              <a:rPr lang="en-US" sz="4000" b="1" dirty="0" smtClean="0">
                <a:solidFill>
                  <a:srgbClr val="7030A0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  <a:latin typeface="TH SarabunPSK" pitchFamily="34" charset="-34"/>
                <a:cs typeface="TH SarabunPSK" pitchFamily="34" charset="-34"/>
              </a:rPr>
            </a:br>
            <a:r>
              <a:rPr lang="th-TH" b="1" dirty="0" smtClean="0">
                <a:solidFill>
                  <a:srgbClr val="7030A0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  <a:latin typeface="TH SarabunPSK" pitchFamily="34" charset="-34"/>
                <a:cs typeface="TH SarabunPSK" pitchFamily="34" charset="-34"/>
              </a:rPr>
              <a:t>งบดำเนินงาน </a:t>
            </a:r>
            <a:r>
              <a:rPr lang="en-US" b="1" dirty="0" smtClean="0">
                <a:solidFill>
                  <a:srgbClr val="7030A0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  <a:latin typeface="TH SarabunPSK" pitchFamily="34" charset="-34"/>
                <a:cs typeface="TH SarabunPSK" pitchFamily="34" charset="-34"/>
              </a:rPr>
              <a:t>2,000 </a:t>
            </a:r>
            <a:r>
              <a:rPr lang="th-TH" b="1" dirty="0" smtClean="0">
                <a:solidFill>
                  <a:srgbClr val="7030A0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  <a:latin typeface="TH SarabunPSK" pitchFamily="34" charset="-34"/>
                <a:cs typeface="TH SarabunPSK" pitchFamily="34" charset="-34"/>
              </a:rPr>
              <a:t>ล้านบาท/ปี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4929190" y="1500174"/>
            <a:ext cx="3857652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th-TH" sz="1800" b="1" u="sng" dirty="0" smtClean="0">
                <a:solidFill>
                  <a:srgbClr val="660066"/>
                </a:solidFill>
                <a:latin typeface="TH SarabunPSK" pitchFamily="34" charset="-34"/>
                <a:cs typeface="TH SarabunPSK" pitchFamily="34" charset="-34"/>
              </a:rPr>
              <a:t>2. การป้องกันควบคุมโรคและภัยสุขภาพ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357158" y="4000504"/>
            <a:ext cx="3857652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th-TH" sz="1800" b="1" u="sng" dirty="0" smtClean="0">
                <a:solidFill>
                  <a:srgbClr val="000099"/>
                </a:solidFill>
                <a:latin typeface="TH SarabunPSK" pitchFamily="34" charset="-34"/>
                <a:cs typeface="TH SarabunPSK" pitchFamily="34" charset="-34"/>
              </a:rPr>
              <a:t>3. ความปลอดภัยด้านอาหารและลดปัจจัยเสี่ยง</a:t>
            </a:r>
            <a:br>
              <a:rPr lang="th-TH" sz="1800" b="1" u="sng" dirty="0" smtClean="0">
                <a:solidFill>
                  <a:srgbClr val="000099"/>
                </a:solidFill>
                <a:latin typeface="TH SarabunPSK" pitchFamily="34" charset="-34"/>
                <a:cs typeface="TH SarabunPSK" pitchFamily="34" charset="-34"/>
              </a:rPr>
            </a:br>
            <a:r>
              <a:rPr lang="th-TH" sz="1800" b="1" u="sng" dirty="0" smtClean="0">
                <a:solidFill>
                  <a:srgbClr val="000099"/>
                </a:solidFill>
                <a:latin typeface="TH SarabunPSK" pitchFamily="34" charset="-34"/>
                <a:cs typeface="TH SarabunPSK" pitchFamily="34" charset="-34"/>
              </a:rPr>
              <a:t>   ต่อโรคไม่ติดต่อเรื้อรัง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5000628" y="4000504"/>
            <a:ext cx="3857652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th-TH" sz="1800" b="1" u="sng" dirty="0" smtClean="0">
                <a:solidFill>
                  <a:schemeClr val="accent6">
                    <a:lumMod val="50000"/>
                  </a:schemeClr>
                </a:solidFill>
                <a:latin typeface="TH SarabunPSK" pitchFamily="34" charset="-34"/>
                <a:cs typeface="TH SarabunPSK" pitchFamily="34" charset="-34"/>
              </a:rPr>
              <a:t>4. การบริหารจัดการสิ่งแวดล้อม</a:t>
            </a:r>
            <a:endParaRPr lang="th-TH" sz="1800" b="1" u="sng" dirty="0">
              <a:solidFill>
                <a:schemeClr val="accent6">
                  <a:lumMod val="50000"/>
                </a:schemeClr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53" name="Oval 52"/>
          <p:cNvSpPr/>
          <p:nvPr/>
        </p:nvSpPr>
        <p:spPr>
          <a:xfrm flipH="1">
            <a:off x="4786314" y="1928802"/>
            <a:ext cx="1500198" cy="1500198"/>
          </a:xfrm>
          <a:prstGeom prst="ellips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tabLst>
                <a:tab pos="2867025" algn="l"/>
              </a:tabLst>
            </a:pPr>
            <a:r>
              <a:rPr lang="en-US" sz="1400" b="1" dirty="0" smtClean="0">
                <a:solidFill>
                  <a:schemeClr val="tx1"/>
                </a:solidFill>
                <a:latin typeface="TH SarabunPSK" pitchFamily="34" charset="-34"/>
                <a:ea typeface="Cordia New" pitchFamily="34" charset="-34"/>
                <a:cs typeface="TH SarabunPSK" pitchFamily="34" charset="-34"/>
              </a:rPr>
              <a:t>1</a:t>
            </a:r>
            <a:r>
              <a:rPr lang="th-TH" sz="1400" b="1" dirty="0" smtClean="0">
                <a:solidFill>
                  <a:schemeClr val="tx1"/>
                </a:solidFill>
                <a:latin typeface="TH SarabunPSK" pitchFamily="34" charset="-34"/>
                <a:ea typeface="Cordia New" pitchFamily="34" charset="-34"/>
                <a:cs typeface="TH SarabunPSK" pitchFamily="34" charset="-34"/>
              </a:rPr>
              <a:t>) โครงการการจัดการโรคและภัยสุขภาพ และการตอบโต้ภาวะฉุกเฉินด้านสาธารณสุข</a:t>
            </a:r>
            <a:endParaRPr lang="en-US" sz="900" b="1" dirty="0" smtClean="0">
              <a:solidFill>
                <a:schemeClr val="tx1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54" name="Oval 53"/>
          <p:cNvSpPr/>
          <p:nvPr/>
        </p:nvSpPr>
        <p:spPr>
          <a:xfrm flipH="1">
            <a:off x="6143636" y="1928802"/>
            <a:ext cx="1500198" cy="1500198"/>
          </a:xfrm>
          <a:prstGeom prst="ellips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2867025" algn="l"/>
              </a:tabLst>
            </a:pPr>
            <a:r>
              <a:rPr lang="th-TH" sz="1600" b="1" dirty="0" smtClean="0">
                <a:solidFill>
                  <a:schemeClr val="tx1"/>
                </a:solidFill>
                <a:latin typeface="TH SarabunPSK" pitchFamily="34" charset="-34"/>
                <a:ea typeface="Cordia New" pitchFamily="34" charset="-34"/>
                <a:cs typeface="TH SarabunPSK" pitchFamily="34" charset="-34"/>
              </a:rPr>
              <a:t>2) โครงการสร้างเสริมสุขภาพประชาชนบนผืนแผ่นดินไทย</a:t>
            </a:r>
            <a:endParaRPr lang="en-US" sz="1000" b="1" dirty="0" smtClean="0">
              <a:solidFill>
                <a:schemeClr val="tx1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55" name="Oval 54"/>
          <p:cNvSpPr/>
          <p:nvPr/>
        </p:nvSpPr>
        <p:spPr>
          <a:xfrm flipH="1">
            <a:off x="7500958" y="1928802"/>
            <a:ext cx="1500198" cy="1500198"/>
          </a:xfrm>
          <a:prstGeom prst="ellips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tabLst>
                <a:tab pos="2867025" algn="l"/>
              </a:tabLst>
            </a:pPr>
            <a:r>
              <a:rPr lang="th-TH" sz="1600" b="1" dirty="0" smtClean="0">
                <a:solidFill>
                  <a:schemeClr val="tx1"/>
                </a:solidFill>
                <a:latin typeface="TH SarabunPSK" pitchFamily="34" charset="-34"/>
                <a:ea typeface="Cordia New" pitchFamily="34" charset="-34"/>
                <a:cs typeface="TH SarabunPSK" pitchFamily="34" charset="-34"/>
              </a:rPr>
              <a:t>3) โครงการสร้างความรอบรู้ด้านสุขภาพ</a:t>
            </a:r>
            <a:endParaRPr lang="th-TH" sz="3200" b="1" dirty="0" smtClean="0">
              <a:solidFill>
                <a:schemeClr val="tx1"/>
              </a:solidFill>
              <a:latin typeface="Arial" pitchFamily="34" charset="0"/>
              <a:cs typeface="Angsana New" pitchFamily="18" charset="-34"/>
            </a:endParaRPr>
          </a:p>
        </p:txBody>
      </p:sp>
      <p:sp>
        <p:nvSpPr>
          <p:cNvPr id="56" name="Oval 55"/>
          <p:cNvSpPr/>
          <p:nvPr/>
        </p:nvSpPr>
        <p:spPr>
          <a:xfrm flipH="1">
            <a:off x="4857752" y="4714884"/>
            <a:ext cx="1500198" cy="1500198"/>
          </a:xfrm>
          <a:prstGeom prst="ellips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tabLst>
                <a:tab pos="2867025" algn="l"/>
              </a:tabLst>
            </a:pPr>
            <a:r>
              <a:rPr lang="en-US" sz="1600" b="1" dirty="0" smtClean="0">
                <a:latin typeface="TH SarabunPSK" pitchFamily="34" charset="-34"/>
                <a:cs typeface="TH SarabunPSK" pitchFamily="34" charset="-34"/>
              </a:rPr>
              <a:t>1</a:t>
            </a:r>
            <a:r>
              <a:rPr lang="th-TH" sz="1600" b="1" dirty="0" smtClean="0">
                <a:latin typeface="TH SarabunPSK" pitchFamily="34" charset="-34"/>
                <a:cs typeface="TH SarabunPSK" pitchFamily="34" charset="-34"/>
              </a:rPr>
              <a:t>) โครงการบริหารจัดการขยะและสิ่งแวดล้อม</a:t>
            </a:r>
            <a:endParaRPr lang="en-US" sz="1600" b="1" dirty="0" smtClean="0">
              <a:solidFill>
                <a:srgbClr val="660066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57" name="Oval 56"/>
          <p:cNvSpPr/>
          <p:nvPr/>
        </p:nvSpPr>
        <p:spPr>
          <a:xfrm flipH="1">
            <a:off x="6215074" y="4714884"/>
            <a:ext cx="1500198" cy="1500198"/>
          </a:xfrm>
          <a:prstGeom prst="ellips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600" b="1" dirty="0" smtClean="0">
                <a:latin typeface="TH SarabunPSK" pitchFamily="34" charset="-34"/>
                <a:cs typeface="TH SarabunPSK" pitchFamily="34" charset="-34"/>
              </a:rPr>
              <a:t>2</a:t>
            </a:r>
            <a:r>
              <a:rPr lang="th-TH" sz="1600" b="1" dirty="0" smtClean="0">
                <a:latin typeface="TH SarabunPSK" pitchFamily="34" charset="-34"/>
                <a:cs typeface="TH SarabunPSK" pitchFamily="34" charset="-34"/>
              </a:rPr>
              <a:t>) โครงการพัฒนาคุณภาพสถานบริการสุขภาพภาครัฐ</a:t>
            </a:r>
            <a:endParaRPr lang="en-US" sz="1600" b="1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58" name="Oval 57"/>
          <p:cNvSpPr/>
          <p:nvPr/>
        </p:nvSpPr>
        <p:spPr>
          <a:xfrm flipH="1">
            <a:off x="7500958" y="4714884"/>
            <a:ext cx="1500198" cy="1500198"/>
          </a:xfrm>
          <a:prstGeom prst="ellips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sz="1600" b="1" dirty="0" smtClean="0">
                <a:latin typeface="TH SarabunPSK" pitchFamily="34" charset="-34"/>
                <a:cs typeface="TH SarabunPSK" pitchFamily="34" charset="-34"/>
              </a:rPr>
              <a:t>3) โครงการบริหารจัดการมลพิษทางอากาศ</a:t>
            </a:r>
            <a:endParaRPr lang="en-US" sz="1600" b="1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59" name="Oval 58"/>
          <p:cNvSpPr/>
          <p:nvPr/>
        </p:nvSpPr>
        <p:spPr>
          <a:xfrm>
            <a:off x="214282" y="4714884"/>
            <a:ext cx="1500198" cy="1500198"/>
          </a:xfrm>
          <a:prstGeom prst="ellipse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tabLst>
                <a:tab pos="2867025" algn="l"/>
              </a:tabLst>
            </a:pPr>
            <a:r>
              <a:rPr lang="en-US" sz="1600" b="1" dirty="0" smtClean="0">
                <a:solidFill>
                  <a:schemeClr val="tx1"/>
                </a:solidFill>
                <a:latin typeface="TH SarabunPSK" pitchFamily="34" charset="-34"/>
                <a:ea typeface="Cordia New" pitchFamily="34" charset="-34"/>
                <a:cs typeface="TH SarabunPSK" pitchFamily="34" charset="-34"/>
              </a:rPr>
              <a:t>1</a:t>
            </a:r>
            <a:r>
              <a:rPr lang="th-TH" sz="1600" b="1" dirty="0" smtClean="0">
                <a:solidFill>
                  <a:schemeClr val="tx1"/>
                </a:solidFill>
                <a:latin typeface="TH SarabunPSK" pitchFamily="34" charset="-34"/>
                <a:ea typeface="Cordia New" pitchFamily="34" charset="-34"/>
                <a:cs typeface="TH SarabunPSK" pitchFamily="34" charset="-34"/>
              </a:rPr>
              <a:t>) โครงการส่งเสริมและพัฒนาความมั่นคงด้านอาหาร</a:t>
            </a:r>
            <a:endParaRPr lang="en-US" sz="1000" b="1" dirty="0" smtClean="0">
              <a:solidFill>
                <a:schemeClr val="tx1"/>
              </a:solidFill>
              <a:latin typeface="Arial" pitchFamily="34" charset="0"/>
              <a:cs typeface="Angsana New" pitchFamily="18" charset="-34"/>
            </a:endParaRPr>
          </a:p>
        </p:txBody>
      </p:sp>
      <p:sp>
        <p:nvSpPr>
          <p:cNvPr id="60" name="Oval 59"/>
          <p:cNvSpPr/>
          <p:nvPr/>
        </p:nvSpPr>
        <p:spPr>
          <a:xfrm>
            <a:off x="1571604" y="4714884"/>
            <a:ext cx="1500198" cy="1500198"/>
          </a:xfrm>
          <a:prstGeom prst="ellipse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tabLst>
                <a:tab pos="2867025" algn="l"/>
              </a:tabLst>
            </a:pPr>
            <a:r>
              <a:rPr lang="th-TH" sz="1400" b="1" dirty="0" smtClean="0">
                <a:solidFill>
                  <a:schemeClr val="tx1"/>
                </a:solidFill>
                <a:latin typeface="TH SarabunPSK" pitchFamily="34" charset="-34"/>
                <a:ea typeface="Cordia New" pitchFamily="34" charset="-34"/>
                <a:cs typeface="TH SarabunPSK" pitchFamily="34" charset="-34"/>
              </a:rPr>
              <a:t>2)</a:t>
            </a:r>
            <a:r>
              <a:rPr lang="th-TH" sz="1400" b="1" dirty="0" smtClean="0">
                <a:latin typeface="TH SarabunPSK" pitchFamily="34" charset="-34"/>
                <a:cs typeface="TH SarabunPSK" pitchFamily="34" charset="-34"/>
              </a:rPr>
              <a:t>โครงการส่งเสริมและพัฒนาคุณภาพชีวิตและความปลอดภัยจากปัจจัยเสี่ยงต่อโรค</a:t>
            </a:r>
            <a:endParaRPr lang="en-US" sz="1400" b="1" dirty="0" smtClean="0">
              <a:solidFill>
                <a:schemeClr val="tx1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61" name="Oval 60"/>
          <p:cNvSpPr/>
          <p:nvPr/>
        </p:nvSpPr>
        <p:spPr>
          <a:xfrm>
            <a:off x="2928926" y="4714884"/>
            <a:ext cx="1500198" cy="1500198"/>
          </a:xfrm>
          <a:prstGeom prst="ellipse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2867025" algn="l"/>
              </a:tabLst>
            </a:pPr>
            <a:r>
              <a:rPr lang="th-TH" sz="1600" b="1" dirty="0" smtClean="0">
                <a:solidFill>
                  <a:schemeClr val="tx1"/>
                </a:solidFill>
                <a:latin typeface="TH SarabunPSK" pitchFamily="34" charset="-34"/>
                <a:ea typeface="Cordia New" pitchFamily="34" charset="-34"/>
                <a:cs typeface="TH SarabunPSK" pitchFamily="34" charset="-34"/>
              </a:rPr>
              <a:t>3) โครงการส่งเสริมการจัดการองค์ความรู้ด้านอาหารศึกษา</a:t>
            </a:r>
            <a:endParaRPr lang="th-TH" sz="3200" b="1" dirty="0" smtClean="0">
              <a:solidFill>
                <a:schemeClr val="tx1"/>
              </a:solidFill>
              <a:latin typeface="Arial" pitchFamily="34" charset="0"/>
              <a:cs typeface="Angsana New" pitchFamily="18" charset="-34"/>
            </a:endParaRPr>
          </a:p>
        </p:txBody>
      </p:sp>
      <p:pic>
        <p:nvPicPr>
          <p:cNvPr id="22" name="Picture 21" descr="วงกลมหัวข้อ 2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19585829">
            <a:off x="478338" y="2333629"/>
            <a:ext cx="341053" cy="270000"/>
          </a:xfrm>
          <a:prstGeom prst="rect">
            <a:avLst/>
          </a:prstGeom>
        </p:spPr>
      </p:pic>
      <p:pic>
        <p:nvPicPr>
          <p:cNvPr id="23" name="Picture 22" descr="วงกลมหัวข้อ 2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19585829">
            <a:off x="1755848" y="2341311"/>
            <a:ext cx="341053" cy="270000"/>
          </a:xfrm>
          <a:prstGeom prst="rect">
            <a:avLst/>
          </a:prstGeom>
        </p:spPr>
      </p:pic>
      <p:pic>
        <p:nvPicPr>
          <p:cNvPr id="24" name="Picture 23" descr="วงกลมหัวข้อ 2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19585829">
            <a:off x="3208748" y="2072017"/>
            <a:ext cx="341053" cy="270000"/>
          </a:xfrm>
          <a:prstGeom prst="rect">
            <a:avLst/>
          </a:prstGeom>
        </p:spPr>
      </p:pic>
      <p:pic>
        <p:nvPicPr>
          <p:cNvPr id="25" name="Picture 24" descr="วงกลมหัวข้อ 2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19585829">
            <a:off x="5134039" y="4999301"/>
            <a:ext cx="341053" cy="270000"/>
          </a:xfrm>
          <a:prstGeom prst="rect">
            <a:avLst/>
          </a:prstGeom>
        </p:spPr>
      </p:pic>
      <p:pic>
        <p:nvPicPr>
          <p:cNvPr id="26" name="Picture 25" descr="วงกลมหัวข้อ 2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19585829">
            <a:off x="7777245" y="5000975"/>
            <a:ext cx="341053" cy="270000"/>
          </a:xfrm>
          <a:prstGeom prst="rect">
            <a:avLst/>
          </a:prstGeom>
        </p:spPr>
      </p:pic>
      <p:pic>
        <p:nvPicPr>
          <p:cNvPr id="27" name="Picture 26" descr="rzm-20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28596" y="3200289"/>
            <a:ext cx="1119182" cy="800215"/>
          </a:xfrm>
          <a:prstGeom prst="rect">
            <a:avLst/>
          </a:prstGeom>
        </p:spPr>
      </p:pic>
      <p:pic>
        <p:nvPicPr>
          <p:cNvPr id="31" name="Picture 30" descr="rzm-20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714480" y="3200289"/>
            <a:ext cx="1119182" cy="800215"/>
          </a:xfrm>
          <a:prstGeom prst="rect">
            <a:avLst/>
          </a:prstGeom>
        </p:spPr>
      </p:pic>
      <p:pic>
        <p:nvPicPr>
          <p:cNvPr id="32" name="Picture 31" descr="rzm-20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095628" y="3200289"/>
            <a:ext cx="1119182" cy="800215"/>
          </a:xfrm>
          <a:prstGeom prst="rect">
            <a:avLst/>
          </a:prstGeom>
        </p:spPr>
      </p:pic>
      <p:pic>
        <p:nvPicPr>
          <p:cNvPr id="33" name="Picture 32" descr="rzm-20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28596" y="6057809"/>
            <a:ext cx="1119182" cy="800215"/>
          </a:xfrm>
          <a:prstGeom prst="rect">
            <a:avLst/>
          </a:prstGeom>
        </p:spPr>
      </p:pic>
      <p:pic>
        <p:nvPicPr>
          <p:cNvPr id="34" name="Picture 33" descr="rzm-20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714480" y="6057809"/>
            <a:ext cx="1119182" cy="800215"/>
          </a:xfrm>
          <a:prstGeom prst="rect">
            <a:avLst/>
          </a:prstGeom>
        </p:spPr>
      </p:pic>
      <p:pic>
        <p:nvPicPr>
          <p:cNvPr id="36" name="Picture 35" descr="rzm-20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095628" y="6057809"/>
            <a:ext cx="1119182" cy="800215"/>
          </a:xfrm>
          <a:prstGeom prst="rect">
            <a:avLst/>
          </a:prstGeom>
        </p:spPr>
      </p:pic>
      <p:pic>
        <p:nvPicPr>
          <p:cNvPr id="37" name="Picture 36" descr="rzm-20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000628" y="6000768"/>
            <a:ext cx="1119182" cy="800215"/>
          </a:xfrm>
          <a:prstGeom prst="rect">
            <a:avLst/>
          </a:prstGeom>
        </p:spPr>
      </p:pic>
      <p:pic>
        <p:nvPicPr>
          <p:cNvPr id="39" name="Picture 38" descr="rzm-20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286512" y="6000768"/>
            <a:ext cx="1119182" cy="800215"/>
          </a:xfrm>
          <a:prstGeom prst="rect">
            <a:avLst/>
          </a:prstGeom>
        </p:spPr>
      </p:pic>
      <p:pic>
        <p:nvPicPr>
          <p:cNvPr id="40" name="Picture 39" descr="rzm-20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667660" y="6000768"/>
            <a:ext cx="1119182" cy="800215"/>
          </a:xfrm>
          <a:prstGeom prst="rect">
            <a:avLst/>
          </a:prstGeom>
        </p:spPr>
      </p:pic>
      <p:pic>
        <p:nvPicPr>
          <p:cNvPr id="41" name="Picture 40" descr="rzm-20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000628" y="3240195"/>
            <a:ext cx="1119182" cy="800215"/>
          </a:xfrm>
          <a:prstGeom prst="rect">
            <a:avLst/>
          </a:prstGeom>
        </p:spPr>
      </p:pic>
      <p:pic>
        <p:nvPicPr>
          <p:cNvPr id="45" name="Picture 44" descr="rzm-20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286512" y="3240195"/>
            <a:ext cx="1119182" cy="800215"/>
          </a:xfrm>
          <a:prstGeom prst="rect">
            <a:avLst/>
          </a:prstGeom>
        </p:spPr>
      </p:pic>
      <p:pic>
        <p:nvPicPr>
          <p:cNvPr id="46" name="Picture 45" descr="rzm-20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667660" y="3240195"/>
            <a:ext cx="1119182" cy="800215"/>
          </a:xfrm>
          <a:prstGeom prst="rect">
            <a:avLst/>
          </a:prstGeom>
        </p:spPr>
      </p:pic>
      <p:sp>
        <p:nvSpPr>
          <p:cNvPr id="47" name="TextBox 46"/>
          <p:cNvSpPr txBox="1"/>
          <p:nvPr/>
        </p:nvSpPr>
        <p:spPr>
          <a:xfrm rot="20515859">
            <a:off x="603558" y="3424180"/>
            <a:ext cx="75373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2000" b="1" dirty="0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อ./</a:t>
            </a:r>
            <a:r>
              <a:rPr lang="th-TH" sz="2000" b="1" dirty="0" err="1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สสส.</a:t>
            </a:r>
            <a:endParaRPr lang="th-TH" sz="2000" b="1" dirty="0">
              <a:solidFill>
                <a:srgbClr val="00330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48" name="TextBox 47"/>
          <p:cNvSpPr txBox="1"/>
          <p:nvPr/>
        </p:nvSpPr>
        <p:spPr>
          <a:xfrm rot="20515859">
            <a:off x="1807968" y="3419475"/>
            <a:ext cx="95731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2000" b="1" dirty="0" err="1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คร.</a:t>
            </a:r>
            <a:r>
              <a:rPr lang="th-TH" sz="2000" b="1" dirty="0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/</a:t>
            </a:r>
            <a:r>
              <a:rPr lang="th-TH" sz="2000" b="1" dirty="0" err="1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สปสช.</a:t>
            </a:r>
            <a:endParaRPr lang="th-TH" sz="2000" b="1" dirty="0">
              <a:solidFill>
                <a:srgbClr val="00330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49" name="TextBox 48"/>
          <p:cNvSpPr txBox="1"/>
          <p:nvPr/>
        </p:nvSpPr>
        <p:spPr>
          <a:xfrm rot="20515859">
            <a:off x="3497530" y="3419475"/>
            <a:ext cx="43152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2000" b="1" dirty="0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สจ.</a:t>
            </a:r>
            <a:endParaRPr lang="th-TH" sz="2000" b="1" dirty="0">
              <a:solidFill>
                <a:srgbClr val="00330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62" name="TextBox 61"/>
          <p:cNvSpPr txBox="1"/>
          <p:nvPr/>
        </p:nvSpPr>
        <p:spPr>
          <a:xfrm rot="20473425">
            <a:off x="5369344" y="3424180"/>
            <a:ext cx="41710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2000" b="1" dirty="0" err="1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คร.</a:t>
            </a:r>
            <a:endParaRPr lang="th-TH" sz="2000" b="1" dirty="0">
              <a:solidFill>
                <a:srgbClr val="00330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63" name="TextBox 62"/>
          <p:cNvSpPr txBox="1"/>
          <p:nvPr/>
        </p:nvSpPr>
        <p:spPr>
          <a:xfrm rot="20473425">
            <a:off x="6756078" y="3424180"/>
            <a:ext cx="33054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2000" b="1" dirty="0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อ.</a:t>
            </a:r>
            <a:endParaRPr lang="th-TH" sz="2000" b="1" dirty="0">
              <a:solidFill>
                <a:srgbClr val="00330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64" name="TextBox 63"/>
          <p:cNvSpPr txBox="1"/>
          <p:nvPr/>
        </p:nvSpPr>
        <p:spPr>
          <a:xfrm rot="20473425">
            <a:off x="7998146" y="3419418"/>
            <a:ext cx="54854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2000" b="1" dirty="0" err="1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สบส.</a:t>
            </a:r>
            <a:endParaRPr lang="th-TH" sz="2000" b="1" dirty="0">
              <a:solidFill>
                <a:srgbClr val="00330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65" name="TextBox 64"/>
          <p:cNvSpPr txBox="1"/>
          <p:nvPr/>
        </p:nvSpPr>
        <p:spPr>
          <a:xfrm rot="20780613">
            <a:off x="8001024" y="6267470"/>
            <a:ext cx="41710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2000" b="1" dirty="0" err="1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คร.</a:t>
            </a:r>
            <a:endParaRPr lang="th-TH" sz="2000" b="1" dirty="0">
              <a:solidFill>
                <a:srgbClr val="00330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66" name="TextBox 65"/>
          <p:cNvSpPr txBox="1"/>
          <p:nvPr/>
        </p:nvSpPr>
        <p:spPr>
          <a:xfrm rot="20780613">
            <a:off x="6443675" y="6143644"/>
            <a:ext cx="8572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1600" b="1" dirty="0" err="1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สป.</a:t>
            </a:r>
            <a:r>
              <a:rPr lang="th-TH" sz="1600" b="1" dirty="0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(สบรส./สรพ.)</a:t>
            </a:r>
            <a:endParaRPr lang="th-TH" sz="1600" b="1" dirty="0">
              <a:solidFill>
                <a:srgbClr val="00330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67" name="TextBox 66"/>
          <p:cNvSpPr txBox="1"/>
          <p:nvPr/>
        </p:nvSpPr>
        <p:spPr>
          <a:xfrm rot="20780613">
            <a:off x="5455906" y="6272175"/>
            <a:ext cx="33054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2000" b="1" dirty="0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อ.</a:t>
            </a:r>
            <a:endParaRPr lang="th-TH" sz="2000" b="1" dirty="0">
              <a:solidFill>
                <a:srgbClr val="00330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70" name="TextBox 69"/>
          <p:cNvSpPr txBox="1"/>
          <p:nvPr/>
        </p:nvSpPr>
        <p:spPr>
          <a:xfrm rot="20558674">
            <a:off x="514322" y="6153169"/>
            <a:ext cx="92869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1600" b="1" dirty="0" err="1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อย.</a:t>
            </a:r>
            <a:r>
              <a:rPr lang="th-TH" sz="1600" b="1" dirty="0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/ว./</a:t>
            </a:r>
            <a:r>
              <a:rPr lang="th-TH" sz="1600" b="1" dirty="0" err="1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สสส.</a:t>
            </a:r>
            <a:r>
              <a:rPr lang="th-TH" sz="1600" b="1" dirty="0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/</a:t>
            </a:r>
            <a:r>
              <a:rPr lang="th-TH" sz="1600" b="1" dirty="0" err="1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สสอป.</a:t>
            </a:r>
            <a:endParaRPr lang="th-TH" sz="1600" b="1" dirty="0">
              <a:solidFill>
                <a:srgbClr val="00330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73" name="TextBox 72"/>
          <p:cNvSpPr txBox="1"/>
          <p:nvPr/>
        </p:nvSpPr>
        <p:spPr>
          <a:xfrm rot="20558674">
            <a:off x="1785918" y="6153169"/>
            <a:ext cx="92869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1600" b="1" dirty="0" err="1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อย.</a:t>
            </a:r>
            <a:r>
              <a:rPr lang="th-TH" sz="1600" b="1" dirty="0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/ว./</a:t>
            </a:r>
            <a:r>
              <a:rPr lang="th-TH" sz="1600" b="1" dirty="0" err="1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สสส.</a:t>
            </a:r>
            <a:r>
              <a:rPr lang="th-TH" sz="1600" b="1" dirty="0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/</a:t>
            </a:r>
            <a:r>
              <a:rPr lang="th-TH" sz="1600" b="1" dirty="0" err="1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สสอป.</a:t>
            </a:r>
            <a:endParaRPr lang="th-TH" sz="1600" b="1" dirty="0">
              <a:solidFill>
                <a:srgbClr val="00330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74" name="TextBox 73"/>
          <p:cNvSpPr txBox="1"/>
          <p:nvPr/>
        </p:nvSpPr>
        <p:spPr>
          <a:xfrm rot="20558674">
            <a:off x="3214677" y="6153169"/>
            <a:ext cx="92869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1600" b="1" dirty="0" err="1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อย.</a:t>
            </a:r>
            <a:r>
              <a:rPr lang="th-TH" sz="1600" b="1" dirty="0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/</a:t>
            </a:r>
            <a:r>
              <a:rPr lang="th-TH" sz="1600" b="1" dirty="0" err="1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สสส.</a:t>
            </a:r>
            <a:r>
              <a:rPr lang="th-TH" sz="1600" b="1" dirty="0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/</a:t>
            </a:r>
            <a:r>
              <a:rPr lang="th-TH" sz="1600" b="1" dirty="0" err="1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สสอป.</a:t>
            </a:r>
            <a:endParaRPr lang="th-TH" sz="1600" b="1" dirty="0">
              <a:solidFill>
                <a:srgbClr val="00330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pic>
        <p:nvPicPr>
          <p:cNvPr id="75" name="Picture 74" descr="letter_l.gif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285852" y="1928802"/>
            <a:ext cx="238527" cy="360000"/>
          </a:xfrm>
          <a:prstGeom prst="rect">
            <a:avLst/>
          </a:prstGeom>
        </p:spPr>
      </p:pic>
      <p:pic>
        <p:nvPicPr>
          <p:cNvPr id="76" name="Picture 75" descr="letter_l.gif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643174" y="1928802"/>
            <a:ext cx="238527" cy="360000"/>
          </a:xfrm>
          <a:prstGeom prst="rect">
            <a:avLst/>
          </a:prstGeom>
        </p:spPr>
      </p:pic>
      <p:pic>
        <p:nvPicPr>
          <p:cNvPr id="77" name="Picture 76" descr="letter_l.gif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929322" y="1928802"/>
            <a:ext cx="238527" cy="360000"/>
          </a:xfrm>
          <a:prstGeom prst="rect">
            <a:avLst/>
          </a:prstGeom>
        </p:spPr>
      </p:pic>
      <p:pic>
        <p:nvPicPr>
          <p:cNvPr id="78" name="Picture 77" descr="letter_l.gif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7286644" y="1928802"/>
            <a:ext cx="238527" cy="360000"/>
          </a:xfrm>
          <a:prstGeom prst="rect">
            <a:avLst/>
          </a:prstGeom>
        </p:spPr>
      </p:pic>
      <p:pic>
        <p:nvPicPr>
          <p:cNvPr id="79" name="Picture 78" descr="for-mom-clip-art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4071934" y="2000240"/>
            <a:ext cx="332308" cy="360000"/>
          </a:xfrm>
          <a:prstGeom prst="rect">
            <a:avLst/>
          </a:prstGeom>
        </p:spPr>
      </p:pic>
      <p:pic>
        <p:nvPicPr>
          <p:cNvPr id="80" name="Picture 79" descr="for-mom-clip-art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8643966" y="2000240"/>
            <a:ext cx="332308" cy="360000"/>
          </a:xfrm>
          <a:prstGeom prst="rect">
            <a:avLst/>
          </a:prstGeom>
        </p:spPr>
      </p:pic>
      <p:pic>
        <p:nvPicPr>
          <p:cNvPr id="81" name="Picture 80" descr="for-mom-clip-art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5857884" y="4714884"/>
            <a:ext cx="332308" cy="360000"/>
          </a:xfrm>
          <a:prstGeom prst="rect">
            <a:avLst/>
          </a:prstGeom>
        </p:spPr>
      </p:pic>
      <p:pic>
        <p:nvPicPr>
          <p:cNvPr id="82" name="Picture 81" descr="for-mom-clip-art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8643966" y="4786322"/>
            <a:ext cx="332308" cy="360000"/>
          </a:xfrm>
          <a:prstGeom prst="rect">
            <a:avLst/>
          </a:prstGeom>
        </p:spPr>
      </p:pic>
      <p:pic>
        <p:nvPicPr>
          <p:cNvPr id="84" name="Picture 83" descr="s copy.pn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7215206" y="4714884"/>
            <a:ext cx="298071" cy="360000"/>
          </a:xfrm>
          <a:prstGeom prst="rect">
            <a:avLst/>
          </a:prstGeom>
        </p:spPr>
      </p:pic>
      <p:pic>
        <p:nvPicPr>
          <p:cNvPr id="85" name="Picture 84" descr="s copy.pn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1285852" y="4714884"/>
            <a:ext cx="298071" cy="360000"/>
          </a:xfrm>
          <a:prstGeom prst="rect">
            <a:avLst/>
          </a:prstGeom>
        </p:spPr>
      </p:pic>
      <p:pic>
        <p:nvPicPr>
          <p:cNvPr id="86" name="Picture 85" descr="s copy.pn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2643174" y="4714884"/>
            <a:ext cx="298071" cy="360000"/>
          </a:xfrm>
          <a:prstGeom prst="rect">
            <a:avLst/>
          </a:prstGeom>
        </p:spPr>
      </p:pic>
      <p:pic>
        <p:nvPicPr>
          <p:cNvPr id="87" name="Picture 86" descr="s copy.pn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4071934" y="4786322"/>
            <a:ext cx="298071" cy="360000"/>
          </a:xfrm>
          <a:prstGeom prst="rect">
            <a:avLst/>
          </a:prstGeom>
        </p:spPr>
      </p:pic>
      <p:pic>
        <p:nvPicPr>
          <p:cNvPr id="68" name="รูปภาพ 67" descr="shutterstock_30515986.jpg"/>
          <p:cNvPicPr>
            <a:picLocks noChangeAspect="1"/>
          </p:cNvPicPr>
          <p:nvPr/>
        </p:nvPicPr>
        <p:blipFill>
          <a:blip r:embed="rId9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857488" y="2285992"/>
            <a:ext cx="475231" cy="357190"/>
          </a:xfrm>
          <a:prstGeom prst="rect">
            <a:avLst/>
          </a:prstGeom>
        </p:spPr>
      </p:pic>
      <p:pic>
        <p:nvPicPr>
          <p:cNvPr id="69" name="รูปภาพ 68" descr="shutterstock_30515986.jpg"/>
          <p:cNvPicPr>
            <a:picLocks noChangeAspect="1"/>
          </p:cNvPicPr>
          <p:nvPr/>
        </p:nvPicPr>
        <p:blipFill>
          <a:blip r:embed="rId9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68471" y="2285992"/>
            <a:ext cx="475231" cy="357190"/>
          </a:xfrm>
          <a:prstGeom prst="rect">
            <a:avLst/>
          </a:prstGeom>
        </p:spPr>
      </p:pic>
      <p:pic>
        <p:nvPicPr>
          <p:cNvPr id="71" name="รูปภาพ 70" descr="shutterstock_30515986.jpg"/>
          <p:cNvPicPr>
            <a:picLocks noChangeAspect="1"/>
          </p:cNvPicPr>
          <p:nvPr/>
        </p:nvPicPr>
        <p:blipFill>
          <a:blip r:embed="rId9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14876" y="2285992"/>
            <a:ext cx="475231" cy="357190"/>
          </a:xfrm>
          <a:prstGeom prst="rect">
            <a:avLst/>
          </a:prstGeom>
        </p:spPr>
      </p:pic>
      <p:sp>
        <p:nvSpPr>
          <p:cNvPr id="83" name="TextBox 82"/>
          <p:cNvSpPr txBox="1"/>
          <p:nvPr/>
        </p:nvSpPr>
        <p:spPr>
          <a:xfrm>
            <a:off x="6143636" y="932905"/>
            <a:ext cx="3000396" cy="107721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r"/>
            <a:r>
              <a:rPr lang="th-TH" sz="1800" b="1" cap="all" dirty="0" smtClean="0">
                <a:ln w="0"/>
                <a:solidFill>
                  <a:schemeClr val="tx2"/>
                </a:solidFill>
                <a:effectLst>
                  <a:reflection blurRad="12700" stA="50000" endPos="50000" dist="5000" dir="5400000" sy="-100000" rotWithShape="0"/>
                </a:effectLst>
                <a:latin typeface="TH SarabunPSK" pitchFamily="34" charset="-34"/>
                <a:cs typeface="TH SarabunPSK" pitchFamily="34" charset="-34"/>
              </a:rPr>
              <a:t>สอดคล้อง</a:t>
            </a:r>
            <a:r>
              <a:rPr lang="th-TH" sz="1800" b="1" cap="all" dirty="0" err="1" smtClean="0">
                <a:ln w="0"/>
                <a:solidFill>
                  <a:schemeClr val="tx2"/>
                </a:solidFill>
                <a:effectLst>
                  <a:reflection blurRad="12700" stA="50000" endPos="50000" dist="5000" dir="5400000" sy="-100000" rotWithShape="0"/>
                </a:effectLst>
                <a:latin typeface="TH SarabunPSK" pitchFamily="34" charset="-34"/>
                <a:cs typeface="TH SarabunPSK" pitchFamily="34" charset="-34"/>
              </a:rPr>
              <a:t>บูรณา</a:t>
            </a:r>
            <a:r>
              <a:rPr lang="th-TH" sz="1800" b="1" cap="all" dirty="0" smtClean="0">
                <a:ln w="0"/>
                <a:solidFill>
                  <a:schemeClr val="tx2"/>
                </a:solidFill>
                <a:effectLst>
                  <a:reflection blurRad="12700" stA="50000" endPos="50000" dist="5000" dir="5400000" sy="-100000" rotWithShape="0"/>
                </a:effectLst>
                <a:latin typeface="TH SarabunPSK" pitchFamily="34" charset="-34"/>
                <a:cs typeface="TH SarabunPSK" pitchFamily="34" charset="-34"/>
              </a:rPr>
              <a:t>การชาติ ปี 60 - 5 โครงการ</a:t>
            </a:r>
          </a:p>
          <a:p>
            <a:pPr algn="r"/>
            <a:r>
              <a:rPr lang="th-TH" sz="1800" b="1" cap="all" dirty="0" smtClean="0">
                <a:ln w="0"/>
                <a:solidFill>
                  <a:schemeClr val="tx2"/>
                </a:solidFill>
                <a:effectLst>
                  <a:reflection blurRad="12700" stA="50000" endPos="50000" dist="5000" dir="5400000" sy="-100000" rotWithShape="0"/>
                </a:effectLst>
                <a:latin typeface="TH SarabunPSK" pitchFamily="34" charset="-34"/>
                <a:cs typeface="TH SarabunPSK" pitchFamily="34" charset="-34"/>
              </a:rPr>
              <a:t>สอดคล้องปฏิรูป – 3 โครงการ</a:t>
            </a:r>
          </a:p>
          <a:p>
            <a:endParaRPr lang="th-TH" b="1" cap="all" dirty="0">
              <a:ln w="0"/>
              <a:solidFill>
                <a:schemeClr val="tx2"/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Oval 49"/>
          <p:cNvSpPr/>
          <p:nvPr/>
        </p:nvSpPr>
        <p:spPr>
          <a:xfrm>
            <a:off x="214282" y="1928802"/>
            <a:ext cx="1500198" cy="1500198"/>
          </a:xfrm>
          <a:prstGeom prst="ellipse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tabLst>
                <a:tab pos="2867025" algn="l"/>
              </a:tabLst>
            </a:pPr>
            <a:r>
              <a:rPr lang="th-TH" sz="1600" b="1" dirty="0" smtClean="0">
                <a:latin typeface="TH SarabunPSK" pitchFamily="34" charset="-34"/>
                <a:cs typeface="TH SarabunPSK" pitchFamily="34" charset="-34"/>
              </a:rPr>
              <a:t>1) โครงการผลิตและพัฒนาแพทย์เวชศาสตร์ครอบครัว </a:t>
            </a:r>
            <a:endParaRPr lang="en-US" sz="1600" b="1" dirty="0" smtClean="0">
              <a:solidFill>
                <a:srgbClr val="660066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51" name="Oval 50"/>
          <p:cNvSpPr/>
          <p:nvPr/>
        </p:nvSpPr>
        <p:spPr>
          <a:xfrm>
            <a:off x="1571604" y="1928802"/>
            <a:ext cx="1500198" cy="1500198"/>
          </a:xfrm>
          <a:prstGeom prst="ellipse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600" b="1" dirty="0" smtClean="0">
                <a:latin typeface="TH SarabunPSK" pitchFamily="34" charset="-34"/>
                <a:cs typeface="TH SarabunPSK" pitchFamily="34" charset="-34"/>
              </a:rPr>
              <a:t>2</a:t>
            </a:r>
            <a:r>
              <a:rPr lang="th-TH" sz="1600" b="1" dirty="0" smtClean="0">
                <a:latin typeface="TH SarabunPSK" pitchFamily="34" charset="-34"/>
                <a:cs typeface="TH SarabunPSK" pitchFamily="34" charset="-34"/>
              </a:rPr>
              <a:t>) โครงการบริหารจัดการการเงินการคลังระบบบริการปฐมภูมิ</a:t>
            </a:r>
            <a:endParaRPr lang="en-US" sz="1600" b="1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52" name="Oval 51"/>
          <p:cNvSpPr/>
          <p:nvPr/>
        </p:nvSpPr>
        <p:spPr>
          <a:xfrm>
            <a:off x="2928926" y="1928802"/>
            <a:ext cx="1500198" cy="1500198"/>
          </a:xfrm>
          <a:prstGeom prst="ellipse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sz="1600" b="1" dirty="0" smtClean="0">
                <a:latin typeface="TH SarabunPSK" pitchFamily="34" charset="-34"/>
                <a:cs typeface="TH SarabunPSK" pitchFamily="34" charset="-34"/>
              </a:rPr>
              <a:t>3) โครงการพัฒนาเครือข่ายระบบสุขภาพระดับอำเภอ (</a:t>
            </a:r>
            <a:r>
              <a:rPr lang="en-US" sz="1600" b="1" dirty="0" smtClean="0">
                <a:latin typeface="TH SarabunPSK" pitchFamily="34" charset="-34"/>
                <a:cs typeface="TH SarabunPSK" pitchFamily="34" charset="-34"/>
              </a:rPr>
              <a:t>DHS)</a:t>
            </a:r>
            <a:endParaRPr lang="en-US" sz="1600" b="1" dirty="0">
              <a:latin typeface="TH SarabunPSK" pitchFamily="34" charset="-34"/>
              <a:cs typeface="TH SarabunPSK" pitchFamily="34" charset="-34"/>
            </a:endParaRPr>
          </a:p>
        </p:txBody>
      </p:sp>
      <p:pic>
        <p:nvPicPr>
          <p:cNvPr id="28" name="Picture 27" descr="logo ppt-blue-right2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643834" y="0"/>
            <a:ext cx="1500166" cy="519141"/>
          </a:xfrm>
          <a:prstGeom prst="rect">
            <a:avLst/>
          </a:prstGeom>
        </p:spPr>
      </p:pic>
      <p:sp>
        <p:nvSpPr>
          <p:cNvPr id="35" name="TextBox 34"/>
          <p:cNvSpPr txBox="1"/>
          <p:nvPr/>
        </p:nvSpPr>
        <p:spPr>
          <a:xfrm>
            <a:off x="285720" y="1500174"/>
            <a:ext cx="4000504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800" b="1" u="sng" dirty="0" smtClean="0">
                <a:solidFill>
                  <a:srgbClr val="006600"/>
                </a:solidFill>
                <a:latin typeface="TH SarabunPSK" pitchFamily="34" charset="-34"/>
                <a:cs typeface="TH SarabunPSK" pitchFamily="34" charset="-34"/>
              </a:rPr>
              <a:t>1. </a:t>
            </a:r>
            <a:r>
              <a:rPr lang="th-TH" sz="1800" b="1" u="sng" dirty="0" smtClean="0">
                <a:solidFill>
                  <a:srgbClr val="006600"/>
                </a:solidFill>
                <a:latin typeface="TH SarabunPSK" pitchFamily="34" charset="-34"/>
                <a:cs typeface="TH SarabunPSK" pitchFamily="34" charset="-34"/>
              </a:rPr>
              <a:t>การพัฒนาระบบการแพทย์ปฐมภูมิ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2035951" y="110803"/>
            <a:ext cx="5072098" cy="1246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3000"/>
              </a:lnSpc>
            </a:pPr>
            <a:r>
              <a:rPr lang="en-US" sz="4000" b="1" dirty="0" smtClean="0">
                <a:solidFill>
                  <a:srgbClr val="000099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TH SarabunPSK" pitchFamily="34" charset="-34"/>
                <a:cs typeface="TH SarabunPSK" pitchFamily="34" charset="-34"/>
              </a:rPr>
              <a:t>Service  Excellence</a:t>
            </a:r>
            <a:br>
              <a:rPr lang="en-US" sz="4000" b="1" dirty="0" smtClean="0">
                <a:solidFill>
                  <a:srgbClr val="000099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TH SarabunPSK" pitchFamily="34" charset="-34"/>
                <a:cs typeface="TH SarabunPSK" pitchFamily="34" charset="-34"/>
              </a:rPr>
            </a:br>
            <a:r>
              <a:rPr lang="th-TH" b="1" dirty="0" smtClean="0">
                <a:solidFill>
                  <a:srgbClr val="000099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TH SarabunPSK" pitchFamily="34" charset="-34"/>
                <a:cs typeface="TH SarabunPSK" pitchFamily="34" charset="-34"/>
              </a:rPr>
              <a:t>งบดำเนินงาน </a:t>
            </a:r>
            <a:r>
              <a:rPr lang="en-US" b="1" dirty="0" smtClean="0">
                <a:solidFill>
                  <a:srgbClr val="000099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TH SarabunPSK" pitchFamily="34" charset="-34"/>
                <a:cs typeface="TH SarabunPSK" pitchFamily="34" charset="-34"/>
              </a:rPr>
              <a:t>1,000</a:t>
            </a:r>
            <a:r>
              <a:rPr lang="th-TH" b="1" dirty="0" smtClean="0">
                <a:solidFill>
                  <a:srgbClr val="000099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TH SarabunPSK" pitchFamily="34" charset="-34"/>
                <a:cs typeface="TH SarabunPSK" pitchFamily="34" charset="-34"/>
              </a:rPr>
              <a:t> ล้านบาท/ปี</a:t>
            </a:r>
            <a:br>
              <a:rPr lang="th-TH" b="1" dirty="0" smtClean="0">
                <a:solidFill>
                  <a:srgbClr val="000099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TH SarabunPSK" pitchFamily="34" charset="-34"/>
                <a:cs typeface="TH SarabunPSK" pitchFamily="34" charset="-34"/>
              </a:rPr>
            </a:br>
            <a:r>
              <a:rPr lang="th-TH" b="1" dirty="0" smtClean="0">
                <a:solidFill>
                  <a:srgbClr val="000099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TH SarabunPSK" pitchFamily="34" charset="-34"/>
                <a:cs typeface="TH SarabunPSK" pitchFamily="34" charset="-34"/>
              </a:rPr>
              <a:t>งบลงทุน 20,000 ล้านบาท/ปี</a:t>
            </a:r>
            <a:endParaRPr lang="th-TH" sz="4000" b="1" dirty="0">
              <a:solidFill>
                <a:srgbClr val="000099"/>
              </a:solidFill>
              <a:effectLst>
                <a:glow rad="228600">
                  <a:schemeClr val="accent5">
                    <a:satMod val="175000"/>
                    <a:alpha val="40000"/>
                  </a:schemeClr>
                </a:glow>
              </a:effectLst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4929190" y="1500174"/>
            <a:ext cx="3857652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th-TH" sz="1800" b="1" u="sng" dirty="0" smtClean="0">
                <a:solidFill>
                  <a:srgbClr val="660066"/>
                </a:solidFill>
                <a:latin typeface="TH SarabunPSK" pitchFamily="34" charset="-34"/>
                <a:cs typeface="TH SarabunPSK" pitchFamily="34" charset="-34"/>
              </a:rPr>
              <a:t>2. การพัฒนาระบบบริการสุขภาพ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357158" y="4000504"/>
            <a:ext cx="3857652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th-TH" sz="1800" b="1" u="sng" dirty="0" smtClean="0">
                <a:solidFill>
                  <a:srgbClr val="000099"/>
                </a:solidFill>
                <a:latin typeface="TH SarabunPSK" pitchFamily="34" charset="-34"/>
                <a:cs typeface="TH SarabunPSK" pitchFamily="34" charset="-34"/>
              </a:rPr>
              <a:t>3. ศูนย์ความเป็นเลิศทางการแพทย์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5000628" y="4000504"/>
            <a:ext cx="3857652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th-TH" sz="1800" b="1" u="sng" dirty="0" smtClean="0">
                <a:solidFill>
                  <a:schemeClr val="accent6">
                    <a:lumMod val="50000"/>
                  </a:schemeClr>
                </a:solidFill>
                <a:latin typeface="TH SarabunPSK" pitchFamily="34" charset="-34"/>
                <a:cs typeface="TH SarabunPSK" pitchFamily="34" charset="-34"/>
              </a:rPr>
              <a:t>4. ศูนย์กลางสุขภาพนานาชาติ/เขตเศรษฐกิจพิเศษ</a:t>
            </a:r>
            <a:endParaRPr lang="th-TH" sz="1800" b="1" u="sng" dirty="0">
              <a:solidFill>
                <a:schemeClr val="accent6">
                  <a:lumMod val="50000"/>
                </a:schemeClr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53" name="Oval 52"/>
          <p:cNvSpPr/>
          <p:nvPr/>
        </p:nvSpPr>
        <p:spPr>
          <a:xfrm>
            <a:off x="4786314" y="1928802"/>
            <a:ext cx="1500198" cy="1500198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tabLst>
                <a:tab pos="2867025" algn="l"/>
              </a:tabLst>
            </a:pPr>
            <a:r>
              <a:rPr lang="th-TH" sz="1600" b="1" dirty="0" smtClean="0">
                <a:latin typeface="TH SarabunPSK" pitchFamily="34" charset="-34"/>
                <a:cs typeface="TH SarabunPSK" pitchFamily="34" charset="-34"/>
              </a:rPr>
              <a:t>1) โครงการระบบบริการสุขภาพ 13 สาขาหลัก</a:t>
            </a:r>
            <a:endParaRPr lang="en-US" sz="1000" b="1" dirty="0" smtClean="0">
              <a:solidFill>
                <a:schemeClr val="tx1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54" name="Oval 53"/>
          <p:cNvSpPr/>
          <p:nvPr/>
        </p:nvSpPr>
        <p:spPr>
          <a:xfrm>
            <a:off x="6143636" y="1928802"/>
            <a:ext cx="1500198" cy="1500198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sz="1600" b="1" dirty="0" smtClean="0">
                <a:latin typeface="TH SarabunPSK" pitchFamily="34" charset="-34"/>
                <a:cs typeface="TH SarabunPSK" pitchFamily="34" charset="-34"/>
              </a:rPr>
              <a:t>2) โครงการพัฒนาระบบส่งต่อ</a:t>
            </a:r>
            <a:endParaRPr lang="en-US" sz="1600" b="1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55" name="Oval 54"/>
          <p:cNvSpPr/>
          <p:nvPr/>
        </p:nvSpPr>
        <p:spPr>
          <a:xfrm>
            <a:off x="7500958" y="1928802"/>
            <a:ext cx="1500198" cy="1500198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sz="1600" b="1" dirty="0" smtClean="0">
                <a:latin typeface="TH SarabunPSK" pitchFamily="34" charset="-34"/>
                <a:cs typeface="TH SarabunPSK" pitchFamily="34" charset="-34"/>
              </a:rPr>
              <a:t>3) โครงการพัฒนาระบบบริการการแพทย์ฉุกเฉินครบวงจร</a:t>
            </a:r>
            <a:endParaRPr lang="en-US" sz="1600" b="1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56" name="Oval 55"/>
          <p:cNvSpPr/>
          <p:nvPr/>
        </p:nvSpPr>
        <p:spPr>
          <a:xfrm flipH="1">
            <a:off x="4857752" y="4714884"/>
            <a:ext cx="1500198" cy="1500198"/>
          </a:xfrm>
          <a:prstGeom prst="ellips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tabLst>
                <a:tab pos="2867025" algn="l"/>
              </a:tabLst>
            </a:pPr>
            <a:r>
              <a:rPr lang="th-TH" sz="1600" b="1" dirty="0" smtClean="0">
                <a:latin typeface="TH SarabunPSK" pitchFamily="34" charset="-34"/>
                <a:cs typeface="TH SarabunPSK" pitchFamily="34" charset="-34"/>
              </a:rPr>
              <a:t>1) โครงการศูนย์กลางบริการเพื่อส่งเสริมสุขภาพ</a:t>
            </a:r>
            <a:r>
              <a:rPr lang="en-US" sz="1600" b="1" dirty="0" smtClean="0">
                <a:latin typeface="TH SarabunPSK" pitchFamily="34" charset="-34"/>
                <a:cs typeface="TH SarabunPSK" pitchFamily="34" charset="-34"/>
              </a:rPr>
              <a:t> (Wellness Hub)</a:t>
            </a:r>
            <a:endParaRPr lang="en-US" sz="1600" b="1" dirty="0" smtClean="0">
              <a:solidFill>
                <a:srgbClr val="660066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57" name="Oval 56"/>
          <p:cNvSpPr/>
          <p:nvPr/>
        </p:nvSpPr>
        <p:spPr>
          <a:xfrm flipH="1">
            <a:off x="6215074" y="4714884"/>
            <a:ext cx="1500198" cy="1500198"/>
          </a:xfrm>
          <a:prstGeom prst="ellips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sz="1400" b="1" dirty="0" smtClean="0">
                <a:latin typeface="TH SarabunPSK" pitchFamily="34" charset="-34"/>
                <a:cs typeface="TH SarabunPSK" pitchFamily="34" charset="-34"/>
              </a:rPr>
              <a:t>2) โครงการศูนย์กลางบริการด้านผลิตภัณฑ์สุขภาพและสมุนไพรไทย</a:t>
            </a:r>
            <a:r>
              <a:rPr lang="en-US" sz="1400" b="1" dirty="0" smtClean="0">
                <a:latin typeface="TH SarabunPSK" pitchFamily="34" charset="-34"/>
                <a:cs typeface="TH SarabunPSK" pitchFamily="34" charset="-34"/>
              </a:rPr>
              <a:t> (Product Hub)</a:t>
            </a:r>
            <a:endParaRPr lang="en-US" sz="1400" b="1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58" name="Oval 57"/>
          <p:cNvSpPr/>
          <p:nvPr/>
        </p:nvSpPr>
        <p:spPr>
          <a:xfrm flipH="1">
            <a:off x="7500958" y="4714884"/>
            <a:ext cx="1500198" cy="1500198"/>
          </a:xfrm>
          <a:prstGeom prst="ellips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sz="1600" b="1" dirty="0" smtClean="0">
                <a:latin typeface="TH SarabunPSK" pitchFamily="34" charset="-34"/>
                <a:cs typeface="TH SarabunPSK" pitchFamily="34" charset="-34"/>
              </a:rPr>
              <a:t>3) โครงการพัฒนาเขตเศรษฐกิจพิเศษ</a:t>
            </a:r>
            <a:r>
              <a:rPr lang="en-US" sz="1600" b="1" dirty="0" smtClean="0">
                <a:latin typeface="TH SarabunPSK" pitchFamily="34" charset="-34"/>
                <a:cs typeface="TH SarabunPSK" pitchFamily="34" charset="-34"/>
              </a:rPr>
              <a:t> (SEZ)</a:t>
            </a:r>
            <a:endParaRPr lang="en-US" sz="1600" b="1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59" name="Oval 58"/>
          <p:cNvSpPr/>
          <p:nvPr/>
        </p:nvSpPr>
        <p:spPr>
          <a:xfrm>
            <a:off x="214282" y="4714884"/>
            <a:ext cx="1500198" cy="1500198"/>
          </a:xfrm>
          <a:prstGeom prst="ellips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tabLst>
                <a:tab pos="2867025" algn="l"/>
              </a:tabLst>
            </a:pPr>
            <a:r>
              <a:rPr lang="th-TH" sz="1600" b="1" dirty="0" smtClean="0">
                <a:latin typeface="TH SarabunPSK" pitchFamily="34" charset="-34"/>
                <a:cs typeface="TH SarabunPSK" pitchFamily="34" charset="-34"/>
              </a:rPr>
              <a:t>1) โครงการพัฒนาศูนย์ความเป็นเลิศทางการแพทย์ด้านระบบบริการ</a:t>
            </a:r>
            <a:endParaRPr lang="en-US" sz="1000" b="1" dirty="0" smtClean="0">
              <a:solidFill>
                <a:schemeClr val="tx1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60" name="Oval 59"/>
          <p:cNvSpPr/>
          <p:nvPr/>
        </p:nvSpPr>
        <p:spPr>
          <a:xfrm>
            <a:off x="1571604" y="4714884"/>
            <a:ext cx="1500198" cy="1500198"/>
          </a:xfrm>
          <a:prstGeom prst="ellips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600" b="1" dirty="0" smtClean="0">
                <a:latin typeface="TH SarabunPSK" pitchFamily="34" charset="-34"/>
                <a:cs typeface="TH SarabunPSK" pitchFamily="34" charset="-34"/>
              </a:rPr>
              <a:t>2</a:t>
            </a:r>
            <a:r>
              <a:rPr lang="th-TH" sz="1600" b="1" dirty="0" smtClean="0">
                <a:latin typeface="TH SarabunPSK" pitchFamily="34" charset="-34"/>
                <a:cs typeface="TH SarabunPSK" pitchFamily="34" charset="-34"/>
              </a:rPr>
              <a:t>) โครงการพัฒนาศูนย์ความเป็นเลิศทางการแพทย์ด้านการศึกษา</a:t>
            </a:r>
            <a:endParaRPr lang="en-US" sz="1600" b="1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61" name="Oval 60"/>
          <p:cNvSpPr/>
          <p:nvPr/>
        </p:nvSpPr>
        <p:spPr>
          <a:xfrm>
            <a:off x="2928926" y="4714884"/>
            <a:ext cx="1500198" cy="1500198"/>
          </a:xfrm>
          <a:prstGeom prst="ellips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sz="1600" b="1" dirty="0" smtClean="0">
                <a:latin typeface="TH SarabunPSK" pitchFamily="34" charset="-34"/>
                <a:cs typeface="TH SarabunPSK" pitchFamily="34" charset="-34"/>
              </a:rPr>
              <a:t>3) โครงการพัฒนาศูนย์ความเป็นเลิศทางการแพทย์ด้านการวิจัย</a:t>
            </a:r>
            <a:endParaRPr lang="en-US" sz="1600" b="1" dirty="0">
              <a:latin typeface="TH SarabunPSK" pitchFamily="34" charset="-34"/>
              <a:cs typeface="TH SarabunPSK" pitchFamily="34" charset="-34"/>
            </a:endParaRPr>
          </a:p>
        </p:txBody>
      </p:sp>
      <p:pic>
        <p:nvPicPr>
          <p:cNvPr id="24" name="Picture 23" descr="วงกลมหัวข้อ 2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19585829">
            <a:off x="5054227" y="2214893"/>
            <a:ext cx="341053" cy="270000"/>
          </a:xfrm>
          <a:prstGeom prst="rect">
            <a:avLst/>
          </a:prstGeom>
        </p:spPr>
      </p:pic>
      <p:pic>
        <p:nvPicPr>
          <p:cNvPr id="25" name="Picture 24" descr="วงกลมหัวข้อ 2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19585829">
            <a:off x="5134039" y="4753455"/>
            <a:ext cx="341053" cy="270000"/>
          </a:xfrm>
          <a:prstGeom prst="rect">
            <a:avLst/>
          </a:prstGeom>
        </p:spPr>
      </p:pic>
      <p:pic>
        <p:nvPicPr>
          <p:cNvPr id="26" name="Picture 25" descr="วงกลมหัวข้อ 2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19585829">
            <a:off x="7796546" y="5000451"/>
            <a:ext cx="341053" cy="270000"/>
          </a:xfrm>
          <a:prstGeom prst="rect">
            <a:avLst/>
          </a:prstGeom>
        </p:spPr>
      </p:pic>
      <p:pic>
        <p:nvPicPr>
          <p:cNvPr id="27" name="Picture 26" descr="วงกลมหัวข้อ 2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19585829">
            <a:off x="6510662" y="4818193"/>
            <a:ext cx="341053" cy="270000"/>
          </a:xfrm>
          <a:prstGeom prst="rect">
            <a:avLst/>
          </a:prstGeom>
        </p:spPr>
      </p:pic>
      <p:pic>
        <p:nvPicPr>
          <p:cNvPr id="29" name="Picture 28" descr="rzm-20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28596" y="3200289"/>
            <a:ext cx="1119182" cy="800215"/>
          </a:xfrm>
          <a:prstGeom prst="rect">
            <a:avLst/>
          </a:prstGeom>
        </p:spPr>
      </p:pic>
      <p:pic>
        <p:nvPicPr>
          <p:cNvPr id="30" name="Picture 29" descr="rzm-20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714480" y="3200289"/>
            <a:ext cx="1119182" cy="800215"/>
          </a:xfrm>
          <a:prstGeom prst="rect">
            <a:avLst/>
          </a:prstGeom>
        </p:spPr>
      </p:pic>
      <p:pic>
        <p:nvPicPr>
          <p:cNvPr id="31" name="Picture 30" descr="rzm-20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095628" y="3200289"/>
            <a:ext cx="1119182" cy="800215"/>
          </a:xfrm>
          <a:prstGeom prst="rect">
            <a:avLst/>
          </a:prstGeom>
        </p:spPr>
      </p:pic>
      <p:pic>
        <p:nvPicPr>
          <p:cNvPr id="32" name="Picture 31" descr="rzm-20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28596" y="6057809"/>
            <a:ext cx="1119182" cy="800215"/>
          </a:xfrm>
          <a:prstGeom prst="rect">
            <a:avLst/>
          </a:prstGeom>
        </p:spPr>
      </p:pic>
      <p:pic>
        <p:nvPicPr>
          <p:cNvPr id="33" name="Picture 32" descr="rzm-20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714480" y="6057809"/>
            <a:ext cx="1119182" cy="800215"/>
          </a:xfrm>
          <a:prstGeom prst="rect">
            <a:avLst/>
          </a:prstGeom>
        </p:spPr>
      </p:pic>
      <p:pic>
        <p:nvPicPr>
          <p:cNvPr id="34" name="Picture 33" descr="rzm-20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095628" y="6057809"/>
            <a:ext cx="1119182" cy="800215"/>
          </a:xfrm>
          <a:prstGeom prst="rect">
            <a:avLst/>
          </a:prstGeom>
        </p:spPr>
      </p:pic>
      <p:pic>
        <p:nvPicPr>
          <p:cNvPr id="36" name="Picture 35" descr="rzm-20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000628" y="6000768"/>
            <a:ext cx="1119182" cy="800215"/>
          </a:xfrm>
          <a:prstGeom prst="rect">
            <a:avLst/>
          </a:prstGeom>
        </p:spPr>
      </p:pic>
      <p:pic>
        <p:nvPicPr>
          <p:cNvPr id="37" name="Picture 36" descr="rzm-20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286512" y="6000768"/>
            <a:ext cx="1119182" cy="800215"/>
          </a:xfrm>
          <a:prstGeom prst="rect">
            <a:avLst/>
          </a:prstGeom>
        </p:spPr>
      </p:pic>
      <p:pic>
        <p:nvPicPr>
          <p:cNvPr id="39" name="Picture 38" descr="rzm-20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667660" y="6000768"/>
            <a:ext cx="1119182" cy="800215"/>
          </a:xfrm>
          <a:prstGeom prst="rect">
            <a:avLst/>
          </a:prstGeom>
        </p:spPr>
      </p:pic>
      <p:pic>
        <p:nvPicPr>
          <p:cNvPr id="40" name="Picture 39" descr="rzm-20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000628" y="3240195"/>
            <a:ext cx="1119182" cy="800215"/>
          </a:xfrm>
          <a:prstGeom prst="rect">
            <a:avLst/>
          </a:prstGeom>
        </p:spPr>
      </p:pic>
      <p:pic>
        <p:nvPicPr>
          <p:cNvPr id="41" name="Picture 40" descr="rzm-20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286512" y="3240195"/>
            <a:ext cx="1119182" cy="800215"/>
          </a:xfrm>
          <a:prstGeom prst="rect">
            <a:avLst/>
          </a:prstGeom>
        </p:spPr>
      </p:pic>
      <p:pic>
        <p:nvPicPr>
          <p:cNvPr id="45" name="Picture 44" descr="rzm-20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667660" y="3240195"/>
            <a:ext cx="1119182" cy="800215"/>
          </a:xfrm>
          <a:prstGeom prst="rect">
            <a:avLst/>
          </a:prstGeom>
        </p:spPr>
      </p:pic>
      <p:sp>
        <p:nvSpPr>
          <p:cNvPr id="46" name="TextBox 45"/>
          <p:cNvSpPr txBox="1"/>
          <p:nvPr/>
        </p:nvSpPr>
        <p:spPr>
          <a:xfrm rot="20589718">
            <a:off x="543039" y="3413413"/>
            <a:ext cx="93807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2000" b="1" dirty="0" err="1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สป.</a:t>
            </a:r>
            <a:r>
              <a:rPr lang="th-TH" sz="2000" b="1" dirty="0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(</a:t>
            </a:r>
            <a:r>
              <a:rPr lang="th-TH" sz="2000" b="1" dirty="0" err="1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สบช.</a:t>
            </a:r>
            <a:r>
              <a:rPr lang="th-TH" sz="2000" b="1" dirty="0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)</a:t>
            </a:r>
            <a:endParaRPr lang="th-TH" sz="2000" b="1" dirty="0">
              <a:solidFill>
                <a:srgbClr val="00330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47" name="TextBox 46"/>
          <p:cNvSpPr txBox="1"/>
          <p:nvPr/>
        </p:nvSpPr>
        <p:spPr>
          <a:xfrm rot="20589718">
            <a:off x="1643042" y="3334408"/>
            <a:ext cx="12144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1400" b="1" dirty="0" err="1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สป.</a:t>
            </a:r>
            <a:r>
              <a:rPr lang="th-TH" sz="1400" b="1" dirty="0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/>
            </a:r>
            <a:br>
              <a:rPr lang="th-TH" sz="1400" b="1" dirty="0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</a:br>
            <a:r>
              <a:rPr lang="th-TH" sz="1400" b="1" dirty="0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(กลุ่มประกัน)/</a:t>
            </a:r>
            <a:r>
              <a:rPr lang="th-TH" sz="1400" b="1" dirty="0" err="1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สปสช.</a:t>
            </a:r>
            <a:endParaRPr lang="th-TH" sz="1400" b="1" dirty="0">
              <a:solidFill>
                <a:srgbClr val="00330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48" name="TextBox 47"/>
          <p:cNvSpPr txBox="1"/>
          <p:nvPr/>
        </p:nvSpPr>
        <p:spPr>
          <a:xfrm rot="20589718">
            <a:off x="3179328" y="3372865"/>
            <a:ext cx="101983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2000" b="1" dirty="0" err="1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สป.</a:t>
            </a:r>
            <a:r>
              <a:rPr lang="th-TH" sz="2000" b="1" dirty="0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(สบรส.)</a:t>
            </a:r>
            <a:endParaRPr lang="th-TH" sz="2000" b="1" dirty="0">
              <a:solidFill>
                <a:srgbClr val="00330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49" name="TextBox 48"/>
          <p:cNvSpPr txBox="1"/>
          <p:nvPr/>
        </p:nvSpPr>
        <p:spPr>
          <a:xfrm rot="20451374">
            <a:off x="5000628" y="3495618"/>
            <a:ext cx="11464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1800" b="1" dirty="0" err="1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สป.</a:t>
            </a:r>
            <a:r>
              <a:rPr lang="th-TH" sz="1800" b="1" dirty="0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(สบรส.)/พ.</a:t>
            </a:r>
            <a:endParaRPr lang="th-TH" sz="1800" b="1" dirty="0">
              <a:solidFill>
                <a:srgbClr val="00330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62" name="TextBox 61"/>
          <p:cNvSpPr txBox="1"/>
          <p:nvPr/>
        </p:nvSpPr>
        <p:spPr>
          <a:xfrm rot="20451374">
            <a:off x="6357950" y="3467043"/>
            <a:ext cx="101983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2000" b="1" dirty="0" err="1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สป.</a:t>
            </a:r>
            <a:r>
              <a:rPr lang="th-TH" sz="2000" b="1" dirty="0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(สบรส.)</a:t>
            </a:r>
            <a:endParaRPr lang="th-TH" sz="2000" b="1" dirty="0">
              <a:solidFill>
                <a:srgbClr val="00330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63" name="TextBox 62"/>
          <p:cNvSpPr txBox="1"/>
          <p:nvPr/>
        </p:nvSpPr>
        <p:spPr>
          <a:xfrm rot="20451374">
            <a:off x="7715272" y="3325598"/>
            <a:ext cx="10220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1800" b="1" dirty="0" err="1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สพฉ.</a:t>
            </a:r>
            <a:r>
              <a:rPr lang="th-TH" sz="1800" b="1" dirty="0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/</a:t>
            </a:r>
            <a:r>
              <a:rPr lang="th-TH" sz="1800" b="1" dirty="0" err="1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สป.</a:t>
            </a:r>
            <a:r>
              <a:rPr lang="th-TH" sz="1800" b="1" dirty="0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(</a:t>
            </a:r>
            <a:r>
              <a:rPr lang="th-TH" sz="1800" b="1" dirty="0" err="1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สธฉ.</a:t>
            </a:r>
            <a:r>
              <a:rPr lang="th-TH" sz="1800" b="1" dirty="0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)</a:t>
            </a:r>
            <a:endParaRPr lang="th-TH" sz="1800" b="1" dirty="0">
              <a:solidFill>
                <a:srgbClr val="00330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64" name="TextBox 63"/>
          <p:cNvSpPr txBox="1"/>
          <p:nvPr/>
        </p:nvSpPr>
        <p:spPr>
          <a:xfrm rot="20747750">
            <a:off x="7699200" y="6143644"/>
            <a:ext cx="107157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1600" b="1" dirty="0" err="1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สป.</a:t>
            </a:r>
            <a:r>
              <a:rPr lang="th-TH" sz="1600" b="1" dirty="0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(สบรส.)/</a:t>
            </a:r>
            <a:br>
              <a:rPr lang="th-TH" sz="1600" b="1" dirty="0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</a:br>
            <a:r>
              <a:rPr lang="th-TH" sz="1600" b="1" dirty="0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อ./</a:t>
            </a:r>
            <a:r>
              <a:rPr lang="th-TH" sz="1600" b="1" dirty="0" err="1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คร.</a:t>
            </a:r>
            <a:r>
              <a:rPr lang="th-TH" sz="1600" b="1" dirty="0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/</a:t>
            </a:r>
            <a:r>
              <a:rPr lang="th-TH" sz="1600" b="1" dirty="0" err="1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อย.</a:t>
            </a:r>
            <a:endParaRPr lang="th-TH" sz="1600" b="1" dirty="0">
              <a:solidFill>
                <a:srgbClr val="00330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65" name="TextBox 64"/>
          <p:cNvSpPr txBox="1"/>
          <p:nvPr/>
        </p:nvSpPr>
        <p:spPr>
          <a:xfrm rot="20896331">
            <a:off x="6400848" y="6200498"/>
            <a:ext cx="95090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2000" b="1" dirty="0" err="1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กรมพัฒน์</a:t>
            </a:r>
            <a:r>
              <a:rPr lang="th-TH" sz="2000" b="1" dirty="0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ฯ</a:t>
            </a:r>
            <a:endParaRPr lang="th-TH" sz="2000" b="1" dirty="0">
              <a:solidFill>
                <a:srgbClr val="00330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66" name="TextBox 65"/>
          <p:cNvSpPr txBox="1"/>
          <p:nvPr/>
        </p:nvSpPr>
        <p:spPr>
          <a:xfrm rot="20939019">
            <a:off x="5016196" y="6247600"/>
            <a:ext cx="114326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1600" b="1" dirty="0" err="1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สบส.</a:t>
            </a:r>
            <a:r>
              <a:rPr lang="th-TH" sz="1600" b="1" dirty="0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/</a:t>
            </a:r>
            <a:r>
              <a:rPr lang="th-TH" sz="1600" b="1" dirty="0" err="1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กรมพัฒน์</a:t>
            </a:r>
            <a:r>
              <a:rPr lang="th-TH" sz="1600" b="1" dirty="0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ฯ</a:t>
            </a:r>
            <a:endParaRPr lang="th-TH" sz="1600" b="1" dirty="0">
              <a:solidFill>
                <a:srgbClr val="00330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67" name="TextBox 66"/>
          <p:cNvSpPr txBox="1"/>
          <p:nvPr/>
        </p:nvSpPr>
        <p:spPr>
          <a:xfrm rot="20506395">
            <a:off x="3082253" y="6158590"/>
            <a:ext cx="121444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1600" b="1" dirty="0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ว./</a:t>
            </a:r>
            <a:r>
              <a:rPr lang="th-TH" sz="1600" b="1" dirty="0" err="1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พท.</a:t>
            </a:r>
            <a:r>
              <a:rPr lang="th-TH" sz="1600" b="1" dirty="0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/</a:t>
            </a:r>
            <a:r>
              <a:rPr lang="th-TH" sz="1600" b="1" dirty="0" err="1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สจ.สป.</a:t>
            </a:r>
            <a:r>
              <a:rPr lang="th-TH" sz="1600" b="1" dirty="0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(</a:t>
            </a:r>
            <a:r>
              <a:rPr lang="th-TH" sz="1600" b="1" dirty="0" err="1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สวรส.</a:t>
            </a:r>
            <a:r>
              <a:rPr lang="th-TH" sz="1600" b="1" dirty="0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)</a:t>
            </a:r>
            <a:endParaRPr lang="th-TH" sz="1600" b="1" dirty="0">
              <a:solidFill>
                <a:srgbClr val="00330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68" name="TextBox 67"/>
          <p:cNvSpPr txBox="1"/>
          <p:nvPr/>
        </p:nvSpPr>
        <p:spPr>
          <a:xfrm rot="20506395">
            <a:off x="1785918" y="6191269"/>
            <a:ext cx="10001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1600" b="1" dirty="0" err="1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สป.</a:t>
            </a:r>
            <a:r>
              <a:rPr lang="th-TH" sz="1600" b="1" dirty="0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(</a:t>
            </a:r>
            <a:r>
              <a:rPr lang="th-TH" sz="1600" b="1" dirty="0" err="1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สบช.</a:t>
            </a:r>
            <a:r>
              <a:rPr lang="th-TH" sz="1600" b="1" dirty="0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/</a:t>
            </a:r>
            <a:r>
              <a:rPr lang="th-TH" sz="1600" b="1" dirty="0" err="1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สบพช.</a:t>
            </a:r>
            <a:r>
              <a:rPr lang="th-TH" sz="1600" b="1" dirty="0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)</a:t>
            </a:r>
            <a:endParaRPr lang="th-TH" sz="1600" b="1" dirty="0">
              <a:solidFill>
                <a:srgbClr val="00330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69" name="TextBox 68"/>
          <p:cNvSpPr txBox="1"/>
          <p:nvPr/>
        </p:nvSpPr>
        <p:spPr>
          <a:xfrm rot="20506395">
            <a:off x="500034" y="6191269"/>
            <a:ext cx="10001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1600" b="1" dirty="0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พ./</a:t>
            </a:r>
            <a:r>
              <a:rPr lang="th-TH" sz="1600" b="1" dirty="0" err="1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คร.</a:t>
            </a:r>
            <a:r>
              <a:rPr lang="th-TH" sz="1600" b="1" dirty="0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/สจ./</a:t>
            </a:r>
            <a:r>
              <a:rPr lang="th-TH" sz="1600" b="1" dirty="0" err="1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สป.</a:t>
            </a:r>
            <a:r>
              <a:rPr lang="th-TH" sz="1600" b="1" dirty="0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/(สบรส.)</a:t>
            </a:r>
            <a:endParaRPr lang="th-TH" sz="1600" b="1" dirty="0">
              <a:solidFill>
                <a:srgbClr val="00330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pic>
        <p:nvPicPr>
          <p:cNvPr id="71" name="Picture 70" descr="letter_l.gif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643174" y="1928802"/>
            <a:ext cx="238527" cy="360000"/>
          </a:xfrm>
          <a:prstGeom prst="rect">
            <a:avLst/>
          </a:prstGeom>
        </p:spPr>
      </p:pic>
      <p:pic>
        <p:nvPicPr>
          <p:cNvPr id="72" name="Picture 71" descr="for-mom-clip-art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285852" y="1928802"/>
            <a:ext cx="332308" cy="360000"/>
          </a:xfrm>
          <a:prstGeom prst="rect">
            <a:avLst/>
          </a:prstGeom>
        </p:spPr>
      </p:pic>
      <p:pic>
        <p:nvPicPr>
          <p:cNvPr id="73" name="Picture 72" descr="s copy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7286644" y="4714884"/>
            <a:ext cx="298071" cy="360000"/>
          </a:xfrm>
          <a:prstGeom prst="rect">
            <a:avLst/>
          </a:prstGeom>
        </p:spPr>
      </p:pic>
      <p:pic>
        <p:nvPicPr>
          <p:cNvPr id="74" name="Picture 73" descr="s copy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4071934" y="2000240"/>
            <a:ext cx="298071" cy="360000"/>
          </a:xfrm>
          <a:prstGeom prst="rect">
            <a:avLst/>
          </a:prstGeom>
        </p:spPr>
      </p:pic>
      <p:pic>
        <p:nvPicPr>
          <p:cNvPr id="75" name="Picture 74" descr="s copy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8572528" y="4714884"/>
            <a:ext cx="298071" cy="360000"/>
          </a:xfrm>
          <a:prstGeom prst="rect">
            <a:avLst/>
          </a:prstGeom>
        </p:spPr>
      </p:pic>
      <p:pic>
        <p:nvPicPr>
          <p:cNvPr id="76" name="Picture 75" descr="for-mom-clip-art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7158056" y="1928802"/>
            <a:ext cx="332308" cy="360000"/>
          </a:xfrm>
          <a:prstGeom prst="rect">
            <a:avLst/>
          </a:prstGeom>
        </p:spPr>
      </p:pic>
      <p:pic>
        <p:nvPicPr>
          <p:cNvPr id="77" name="Picture 76" descr="for-mom-clip-art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8643966" y="2000240"/>
            <a:ext cx="332308" cy="360000"/>
          </a:xfrm>
          <a:prstGeom prst="rect">
            <a:avLst/>
          </a:prstGeom>
        </p:spPr>
      </p:pic>
      <p:pic>
        <p:nvPicPr>
          <p:cNvPr id="78" name="Picture 77" descr="for-mom-clip-art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071934" y="4786322"/>
            <a:ext cx="332308" cy="360000"/>
          </a:xfrm>
          <a:prstGeom prst="rect">
            <a:avLst/>
          </a:prstGeom>
        </p:spPr>
      </p:pic>
      <p:pic>
        <p:nvPicPr>
          <p:cNvPr id="79" name="Picture 78" descr="for-mom-clip-art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957897" y="4786322"/>
            <a:ext cx="332308" cy="360000"/>
          </a:xfrm>
          <a:prstGeom prst="rect">
            <a:avLst/>
          </a:prstGeom>
        </p:spPr>
      </p:pic>
      <p:pic>
        <p:nvPicPr>
          <p:cNvPr id="80" name="Picture 79" descr="letter_l.gif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857884" y="1857364"/>
            <a:ext cx="238527" cy="360000"/>
          </a:xfrm>
          <a:prstGeom prst="rect">
            <a:avLst/>
          </a:prstGeom>
        </p:spPr>
      </p:pic>
      <p:pic>
        <p:nvPicPr>
          <p:cNvPr id="81" name="Picture 80" descr="letter_l.gif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357290" y="4714884"/>
            <a:ext cx="238527" cy="360000"/>
          </a:xfrm>
          <a:prstGeom prst="rect">
            <a:avLst/>
          </a:prstGeom>
        </p:spPr>
      </p:pic>
      <p:pic>
        <p:nvPicPr>
          <p:cNvPr id="82" name="Picture 81" descr="letter_l.gif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714612" y="4714884"/>
            <a:ext cx="238527" cy="360000"/>
          </a:xfrm>
          <a:prstGeom prst="rect">
            <a:avLst/>
          </a:prstGeom>
        </p:spPr>
      </p:pic>
      <p:pic>
        <p:nvPicPr>
          <p:cNvPr id="70" name="รูปภาพ 69" descr="shutterstock_30515986.jpg"/>
          <p:cNvPicPr>
            <a:picLocks noChangeAspect="1"/>
          </p:cNvPicPr>
          <p:nvPr/>
        </p:nvPicPr>
        <p:blipFill>
          <a:blip r:embed="rId8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2844" y="2357430"/>
            <a:ext cx="475231" cy="357190"/>
          </a:xfrm>
          <a:prstGeom prst="rect">
            <a:avLst/>
          </a:prstGeom>
        </p:spPr>
      </p:pic>
      <p:pic>
        <p:nvPicPr>
          <p:cNvPr id="83" name="รูปภาพ 82" descr="shutterstock_30515986.jpg"/>
          <p:cNvPicPr>
            <a:picLocks noChangeAspect="1"/>
          </p:cNvPicPr>
          <p:nvPr/>
        </p:nvPicPr>
        <p:blipFill>
          <a:blip r:embed="rId8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25001" y="2357430"/>
            <a:ext cx="475231" cy="357190"/>
          </a:xfrm>
          <a:prstGeom prst="rect">
            <a:avLst/>
          </a:prstGeom>
        </p:spPr>
      </p:pic>
      <p:pic>
        <p:nvPicPr>
          <p:cNvPr id="84" name="รูปภาพ 83" descr="shutterstock_30515986.jpg"/>
          <p:cNvPicPr>
            <a:picLocks noChangeAspect="1"/>
          </p:cNvPicPr>
          <p:nvPr/>
        </p:nvPicPr>
        <p:blipFill>
          <a:blip r:embed="rId8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857488" y="2357430"/>
            <a:ext cx="475231" cy="357190"/>
          </a:xfrm>
          <a:prstGeom prst="rect">
            <a:avLst/>
          </a:prstGeom>
        </p:spPr>
      </p:pic>
      <p:pic>
        <p:nvPicPr>
          <p:cNvPr id="86" name="รูปภาพ 85" descr="shutterstock_30515986.jpg"/>
          <p:cNvPicPr>
            <a:picLocks noChangeAspect="1"/>
          </p:cNvPicPr>
          <p:nvPr/>
        </p:nvPicPr>
        <p:blipFill>
          <a:blip r:embed="rId8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14876" y="2357430"/>
            <a:ext cx="475231" cy="357190"/>
          </a:xfrm>
          <a:prstGeom prst="rect">
            <a:avLst/>
          </a:prstGeom>
        </p:spPr>
      </p:pic>
      <p:pic>
        <p:nvPicPr>
          <p:cNvPr id="87" name="รูปภาพ 86" descr="shutterstock_30515986.jpg"/>
          <p:cNvPicPr>
            <a:picLocks noChangeAspect="1"/>
          </p:cNvPicPr>
          <p:nvPr/>
        </p:nvPicPr>
        <p:blipFill>
          <a:blip r:embed="rId8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97033" y="2357430"/>
            <a:ext cx="475231" cy="357190"/>
          </a:xfrm>
          <a:prstGeom prst="rect">
            <a:avLst/>
          </a:prstGeom>
        </p:spPr>
      </p:pic>
      <p:pic>
        <p:nvPicPr>
          <p:cNvPr id="88" name="รูปภาพ 87" descr="shutterstock_30515986.jpg"/>
          <p:cNvPicPr>
            <a:picLocks noChangeAspect="1"/>
          </p:cNvPicPr>
          <p:nvPr/>
        </p:nvPicPr>
        <p:blipFill>
          <a:blip r:embed="rId8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29520" y="2357430"/>
            <a:ext cx="475231" cy="357190"/>
          </a:xfrm>
          <a:prstGeom prst="rect">
            <a:avLst/>
          </a:prstGeom>
        </p:spPr>
      </p:pic>
      <p:pic>
        <p:nvPicPr>
          <p:cNvPr id="89" name="รูปภาพ 88" descr="shutterstock_30515986.jpg"/>
          <p:cNvPicPr>
            <a:picLocks noChangeAspect="1"/>
          </p:cNvPicPr>
          <p:nvPr/>
        </p:nvPicPr>
        <p:blipFill>
          <a:blip r:embed="rId8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857752" y="5000636"/>
            <a:ext cx="475231" cy="357190"/>
          </a:xfrm>
          <a:prstGeom prst="rect">
            <a:avLst/>
          </a:prstGeom>
        </p:spPr>
      </p:pic>
      <p:sp>
        <p:nvSpPr>
          <p:cNvPr id="90" name="TextBox 89"/>
          <p:cNvSpPr txBox="1"/>
          <p:nvPr/>
        </p:nvSpPr>
        <p:spPr>
          <a:xfrm>
            <a:off x="6143636" y="932905"/>
            <a:ext cx="3000396" cy="107721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r"/>
            <a:r>
              <a:rPr lang="th-TH" sz="1800" b="1" cap="all" dirty="0" smtClean="0">
                <a:ln w="0"/>
                <a:solidFill>
                  <a:schemeClr val="tx2"/>
                </a:solidFill>
                <a:effectLst>
                  <a:reflection blurRad="12700" stA="50000" endPos="50000" dist="5000" dir="5400000" sy="-100000" rotWithShape="0"/>
                </a:effectLst>
                <a:latin typeface="TH SarabunPSK" pitchFamily="34" charset="-34"/>
                <a:cs typeface="TH SarabunPSK" pitchFamily="34" charset="-34"/>
              </a:rPr>
              <a:t>สอดคล้อง</a:t>
            </a:r>
            <a:r>
              <a:rPr lang="th-TH" sz="1800" b="1" cap="all" dirty="0" err="1" smtClean="0">
                <a:ln w="0"/>
                <a:solidFill>
                  <a:schemeClr val="tx2"/>
                </a:solidFill>
                <a:effectLst>
                  <a:reflection blurRad="12700" stA="50000" endPos="50000" dist="5000" dir="5400000" sy="-100000" rotWithShape="0"/>
                </a:effectLst>
                <a:latin typeface="TH SarabunPSK" pitchFamily="34" charset="-34"/>
                <a:cs typeface="TH SarabunPSK" pitchFamily="34" charset="-34"/>
              </a:rPr>
              <a:t>บูรณา</a:t>
            </a:r>
            <a:r>
              <a:rPr lang="th-TH" sz="1800" b="1" cap="all" dirty="0" smtClean="0">
                <a:ln w="0"/>
                <a:solidFill>
                  <a:schemeClr val="tx2"/>
                </a:solidFill>
                <a:effectLst>
                  <a:reflection blurRad="12700" stA="50000" endPos="50000" dist="5000" dir="5400000" sy="-100000" rotWithShape="0"/>
                </a:effectLst>
                <a:latin typeface="TH SarabunPSK" pitchFamily="34" charset="-34"/>
                <a:cs typeface="TH SarabunPSK" pitchFamily="34" charset="-34"/>
              </a:rPr>
              <a:t>การชาติ ปี 60 - 4 โครงการ</a:t>
            </a:r>
          </a:p>
          <a:p>
            <a:pPr algn="r"/>
            <a:r>
              <a:rPr lang="th-TH" sz="1800" b="1" cap="all" dirty="0" smtClean="0">
                <a:ln w="0"/>
                <a:solidFill>
                  <a:schemeClr val="tx2"/>
                </a:solidFill>
                <a:effectLst>
                  <a:reflection blurRad="12700" stA="50000" endPos="50000" dist="5000" dir="5400000" sy="-100000" rotWithShape="0"/>
                </a:effectLst>
                <a:latin typeface="TH SarabunPSK" pitchFamily="34" charset="-34"/>
                <a:cs typeface="TH SarabunPSK" pitchFamily="34" charset="-34"/>
              </a:rPr>
              <a:t>สอดคล้องปฏิรูป – 7 โครงการ</a:t>
            </a:r>
          </a:p>
          <a:p>
            <a:endParaRPr lang="th-TH" b="1" cap="all" dirty="0">
              <a:ln w="0"/>
              <a:solidFill>
                <a:schemeClr val="tx2"/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grpSp>
        <p:nvGrpSpPr>
          <p:cNvPr id="85" name="Group 84"/>
          <p:cNvGrpSpPr/>
          <p:nvPr/>
        </p:nvGrpSpPr>
        <p:grpSpPr>
          <a:xfrm>
            <a:off x="-142908" y="0"/>
            <a:ext cx="2857520" cy="993549"/>
            <a:chOff x="-142908" y="0"/>
            <a:chExt cx="2857520" cy="993549"/>
          </a:xfrm>
        </p:grpSpPr>
        <p:pic>
          <p:nvPicPr>
            <p:cNvPr id="91" name="Picture 90" descr="s1_1s.png"/>
            <p:cNvPicPr>
              <a:picLocks noChangeAspect="1"/>
            </p:cNvPicPr>
            <p:nvPr/>
          </p:nvPicPr>
          <p:blipFill>
            <a:blip r:embed="rId9" cstate="print"/>
            <a:stretch>
              <a:fillRect/>
            </a:stretch>
          </p:blipFill>
          <p:spPr>
            <a:xfrm flipH="1">
              <a:off x="-2" y="0"/>
              <a:ext cx="2714614" cy="993549"/>
            </a:xfrm>
            <a:prstGeom prst="rect">
              <a:avLst/>
            </a:prstGeom>
          </p:spPr>
        </p:pic>
        <p:sp>
          <p:nvSpPr>
            <p:cNvPr id="92" name="Title 1"/>
            <p:cNvSpPr txBox="1">
              <a:spLocks/>
            </p:cNvSpPr>
            <p:nvPr/>
          </p:nvSpPr>
          <p:spPr>
            <a:xfrm>
              <a:off x="-142908" y="24124"/>
              <a:ext cx="2515046" cy="785810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/>
            <a:p>
              <a:pPr lvl="0" algn="ctr" fontAlgn="auto">
                <a:spcAft>
                  <a:spcPts val="0"/>
                </a:spcAft>
                <a:defRPr/>
              </a:pPr>
              <a:r>
                <a:rPr lang="th-TH" sz="2200" b="1" noProof="0" dirty="0" smtClean="0">
                  <a:solidFill>
                    <a:schemeClr val="bg1"/>
                  </a:solidFill>
                  <a:latin typeface="TH Niramit AS" pitchFamily="2" charset="-34"/>
                  <a:cs typeface="TH Niramit AS" pitchFamily="2" charset="-34"/>
                </a:rPr>
                <a:t>โครงการ/งบประมาณ</a:t>
              </a:r>
              <a:endParaRPr kumimoji="0" lang="en-US" sz="2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H Niramit AS" pitchFamily="2" charset="-34"/>
                <a:ea typeface="+mj-ea"/>
                <a:cs typeface="TH Niramit AS" pitchFamily="2" charset="-34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Oval 49"/>
          <p:cNvSpPr/>
          <p:nvPr/>
        </p:nvSpPr>
        <p:spPr>
          <a:xfrm>
            <a:off x="214282" y="1928802"/>
            <a:ext cx="1500198" cy="1500198"/>
          </a:xfrm>
          <a:prstGeom prst="ellips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tabLst>
                <a:tab pos="2867025" algn="l"/>
              </a:tabLst>
            </a:pPr>
            <a:r>
              <a:rPr lang="th-TH" sz="1600" b="1" dirty="0" smtClean="0">
                <a:latin typeface="TH SarabunPSK" pitchFamily="34" charset="-34"/>
                <a:cs typeface="TH SarabunPSK" pitchFamily="34" charset="-34"/>
              </a:rPr>
              <a:t>1) โครงการผลิตบุคลากรด้านสาธารณสุข</a:t>
            </a:r>
            <a:endParaRPr lang="en-US" sz="1600" b="1" dirty="0" smtClean="0">
              <a:solidFill>
                <a:srgbClr val="660066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51" name="Oval 50"/>
          <p:cNvSpPr/>
          <p:nvPr/>
        </p:nvSpPr>
        <p:spPr>
          <a:xfrm>
            <a:off x="1571604" y="1928802"/>
            <a:ext cx="1500198" cy="1500198"/>
          </a:xfrm>
          <a:prstGeom prst="ellips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sz="1600" b="1" dirty="0" smtClean="0">
                <a:latin typeface="TH SarabunPSK" pitchFamily="34" charset="-34"/>
                <a:cs typeface="TH SarabunPSK" pitchFamily="34" charset="-34"/>
              </a:rPr>
              <a:t>2) โครงการพัฒนาบุคลากรด้านสาธารณสุขและ </a:t>
            </a:r>
            <a:r>
              <a:rPr lang="en-US" sz="1600" b="1" dirty="0" smtClean="0">
                <a:latin typeface="TH SarabunPSK" pitchFamily="34" charset="-34"/>
                <a:cs typeface="TH SarabunPSK" pitchFamily="34" charset="-34"/>
              </a:rPr>
              <a:t>Talent Management</a:t>
            </a:r>
            <a:endParaRPr lang="en-US" sz="1600" b="1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52" name="Oval 51"/>
          <p:cNvSpPr/>
          <p:nvPr/>
        </p:nvSpPr>
        <p:spPr>
          <a:xfrm>
            <a:off x="2928926" y="1928802"/>
            <a:ext cx="1500198" cy="1500198"/>
          </a:xfrm>
          <a:prstGeom prst="ellips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sz="1600" b="1" dirty="0" smtClean="0">
                <a:latin typeface="TH SarabunPSK" pitchFamily="34" charset="-34"/>
                <a:cs typeface="TH SarabunPSK" pitchFamily="34" charset="-34"/>
              </a:rPr>
              <a:t>3) โครงการพัฒนาระบบบริหารการวิจัยและการจัดการความรู้</a:t>
            </a:r>
            <a:endParaRPr lang="en-US" sz="1600" b="1" dirty="0">
              <a:latin typeface="TH SarabunPSK" pitchFamily="34" charset="-34"/>
              <a:cs typeface="TH SarabunPSK" pitchFamily="34" charset="-34"/>
            </a:endParaRPr>
          </a:p>
        </p:txBody>
      </p:sp>
      <p:pic>
        <p:nvPicPr>
          <p:cNvPr id="28" name="Picture 27" descr="logo ppt-blue-right2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643834" y="0"/>
            <a:ext cx="1500166" cy="519141"/>
          </a:xfrm>
          <a:prstGeom prst="rect">
            <a:avLst/>
          </a:prstGeom>
        </p:spPr>
      </p:pic>
      <p:sp>
        <p:nvSpPr>
          <p:cNvPr id="35" name="TextBox 34"/>
          <p:cNvSpPr txBox="1"/>
          <p:nvPr/>
        </p:nvSpPr>
        <p:spPr>
          <a:xfrm>
            <a:off x="285720" y="1500174"/>
            <a:ext cx="4000504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800" b="1" u="sng" dirty="0" smtClean="0">
                <a:solidFill>
                  <a:srgbClr val="006600"/>
                </a:solidFill>
                <a:latin typeface="TH SarabunPSK" pitchFamily="34" charset="-34"/>
                <a:cs typeface="TH SarabunPSK" pitchFamily="34" charset="-34"/>
              </a:rPr>
              <a:t>1. </a:t>
            </a:r>
            <a:r>
              <a:rPr lang="th-TH" sz="1800" b="1" u="sng" dirty="0" smtClean="0">
                <a:solidFill>
                  <a:srgbClr val="006600"/>
                </a:solidFill>
                <a:latin typeface="TH SarabunPSK" pitchFamily="34" charset="-34"/>
                <a:cs typeface="TH SarabunPSK" pitchFamily="34" charset="-34"/>
              </a:rPr>
              <a:t>การวางแผนความต้องการอัตรากำลัง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2285984" y="-24"/>
            <a:ext cx="4572032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smtClean="0">
                <a:solidFill>
                  <a:srgbClr val="FF000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  <a:latin typeface="TH SarabunPSK" pitchFamily="34" charset="-34"/>
                <a:cs typeface="TH SarabunPSK" pitchFamily="34" charset="-34"/>
              </a:rPr>
              <a:t>People  Excellence</a:t>
            </a:r>
            <a:br>
              <a:rPr lang="en-US" sz="4000" b="1" dirty="0" smtClean="0">
                <a:solidFill>
                  <a:srgbClr val="FF000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  <a:latin typeface="TH SarabunPSK" pitchFamily="34" charset="-34"/>
                <a:cs typeface="TH SarabunPSK" pitchFamily="34" charset="-34"/>
              </a:rPr>
            </a:br>
            <a:r>
              <a:rPr lang="th-TH" b="1" dirty="0" smtClean="0">
                <a:solidFill>
                  <a:srgbClr val="FF000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  <a:latin typeface="TH SarabunPSK" pitchFamily="34" charset="-34"/>
                <a:cs typeface="TH SarabunPSK" pitchFamily="34" charset="-34"/>
              </a:rPr>
              <a:t>งบดำเนินงาน</a:t>
            </a:r>
            <a:r>
              <a:rPr lang="en-US" b="1" dirty="0" smtClean="0">
                <a:solidFill>
                  <a:srgbClr val="FF000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  <a:latin typeface="TH SarabunPSK" pitchFamily="34" charset="-34"/>
                <a:cs typeface="TH SarabunPSK" pitchFamily="34" charset="-34"/>
              </a:rPr>
              <a:t> 500 </a:t>
            </a:r>
            <a:r>
              <a:rPr lang="th-TH" b="1" dirty="0" smtClean="0">
                <a:solidFill>
                  <a:srgbClr val="FF000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  <a:latin typeface="TH SarabunPSK" pitchFamily="34" charset="-34"/>
                <a:cs typeface="TH SarabunPSK" pitchFamily="34" charset="-34"/>
              </a:rPr>
              <a:t>ล้านบาท/ปี</a:t>
            </a:r>
            <a:endParaRPr lang="th-TH" sz="3600" b="1" dirty="0">
              <a:solidFill>
                <a:srgbClr val="FF0000"/>
              </a:solidFill>
              <a:effectLst>
                <a:glow rad="228600">
                  <a:schemeClr val="accent6">
                    <a:satMod val="175000"/>
                    <a:alpha val="40000"/>
                  </a:schemeClr>
                </a:glow>
              </a:effectLst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4929190" y="1500174"/>
            <a:ext cx="3857652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th-TH" sz="1800" b="1" u="sng" dirty="0" smtClean="0">
                <a:solidFill>
                  <a:srgbClr val="660066"/>
                </a:solidFill>
                <a:latin typeface="TH SarabunPSK" pitchFamily="34" charset="-34"/>
                <a:cs typeface="TH SarabunPSK" pitchFamily="34" charset="-34"/>
              </a:rPr>
              <a:t>2. การผลิตและพัฒนากำลังคน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357158" y="4000504"/>
            <a:ext cx="3857652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th-TH" sz="1800" b="1" u="sng" dirty="0" smtClean="0">
                <a:solidFill>
                  <a:srgbClr val="000099"/>
                </a:solidFill>
                <a:latin typeface="TH SarabunPSK" pitchFamily="34" charset="-34"/>
                <a:cs typeface="TH SarabunPSK" pitchFamily="34" charset="-34"/>
              </a:rPr>
              <a:t>3. การพัฒนาประสิทธิภาพระบบบริหารจัดการ</a:t>
            </a:r>
            <a:br>
              <a:rPr lang="th-TH" sz="1800" b="1" u="sng" dirty="0" smtClean="0">
                <a:solidFill>
                  <a:srgbClr val="000099"/>
                </a:solidFill>
                <a:latin typeface="TH SarabunPSK" pitchFamily="34" charset="-34"/>
                <a:cs typeface="TH SarabunPSK" pitchFamily="34" charset="-34"/>
              </a:rPr>
            </a:br>
            <a:r>
              <a:rPr lang="th-TH" sz="1800" b="1" u="sng" dirty="0" smtClean="0">
                <a:solidFill>
                  <a:srgbClr val="000099"/>
                </a:solidFill>
                <a:latin typeface="TH SarabunPSK" pitchFamily="34" charset="-34"/>
                <a:cs typeface="TH SarabunPSK" pitchFamily="34" charset="-34"/>
              </a:rPr>
              <a:t>   กำลังคนด้านสุขภาพ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5000628" y="4000504"/>
            <a:ext cx="3857652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th-TH" sz="1800" b="1" u="sng" dirty="0" smtClean="0">
                <a:solidFill>
                  <a:schemeClr val="accent6">
                    <a:lumMod val="50000"/>
                  </a:schemeClr>
                </a:solidFill>
                <a:latin typeface="TH SarabunPSK" pitchFamily="34" charset="-34"/>
                <a:cs typeface="TH SarabunPSK" pitchFamily="34" charset="-34"/>
              </a:rPr>
              <a:t>4. การพัฒนาเครือข่ายภาคประชาชนและ</a:t>
            </a:r>
            <a:br>
              <a:rPr lang="th-TH" sz="1800" b="1" u="sng" dirty="0" smtClean="0">
                <a:solidFill>
                  <a:schemeClr val="accent6">
                    <a:lumMod val="50000"/>
                  </a:schemeClr>
                </a:solidFill>
                <a:latin typeface="TH SarabunPSK" pitchFamily="34" charset="-34"/>
                <a:cs typeface="TH SarabunPSK" pitchFamily="34" charset="-34"/>
              </a:rPr>
            </a:br>
            <a:r>
              <a:rPr lang="th-TH" sz="1800" b="1" u="sng" dirty="0" smtClean="0">
                <a:solidFill>
                  <a:schemeClr val="accent6">
                    <a:lumMod val="50000"/>
                  </a:schemeClr>
                </a:solidFill>
                <a:latin typeface="TH SarabunPSK" pitchFamily="34" charset="-34"/>
                <a:cs typeface="TH SarabunPSK" pitchFamily="34" charset="-34"/>
              </a:rPr>
              <a:t>   ภาคประชาสังคมด้านสุขภาพ</a:t>
            </a:r>
            <a:endParaRPr lang="th-TH" sz="1800" b="1" u="sng" dirty="0">
              <a:solidFill>
                <a:schemeClr val="accent6">
                  <a:lumMod val="50000"/>
                </a:schemeClr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53" name="Oval 52"/>
          <p:cNvSpPr/>
          <p:nvPr/>
        </p:nvSpPr>
        <p:spPr>
          <a:xfrm>
            <a:off x="4786314" y="1928802"/>
            <a:ext cx="1500198" cy="1500198"/>
          </a:xfrm>
          <a:prstGeom prst="ellipse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tabLst>
                <a:tab pos="2867025" algn="l"/>
              </a:tabLst>
            </a:pPr>
            <a:r>
              <a:rPr lang="th-TH" sz="1600" b="1" dirty="0" smtClean="0">
                <a:latin typeface="TH SarabunPSK" pitchFamily="34" charset="-34"/>
                <a:cs typeface="TH SarabunPSK" pitchFamily="34" charset="-34"/>
              </a:rPr>
              <a:t>1) โครงการบริหารจัดการกำลังคน</a:t>
            </a:r>
            <a:endParaRPr lang="en-US" sz="1000" b="1" dirty="0" smtClean="0">
              <a:solidFill>
                <a:schemeClr val="tx1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54" name="Oval 53"/>
          <p:cNvSpPr/>
          <p:nvPr/>
        </p:nvSpPr>
        <p:spPr>
          <a:xfrm>
            <a:off x="6143636" y="1928802"/>
            <a:ext cx="1500198" cy="1500198"/>
          </a:xfrm>
          <a:prstGeom prst="ellipse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sz="1600" b="1" dirty="0" smtClean="0">
                <a:latin typeface="TH SarabunPSK" pitchFamily="34" charset="-34"/>
                <a:cs typeface="TH SarabunPSK" pitchFamily="34" charset="-34"/>
              </a:rPr>
              <a:t>2) โครงการสร้างขวัญและแรงจูงใจในการปฏิบัติงาน</a:t>
            </a:r>
            <a:endParaRPr lang="en-US" sz="1600" b="1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55" name="Oval 54"/>
          <p:cNvSpPr/>
          <p:nvPr/>
        </p:nvSpPr>
        <p:spPr>
          <a:xfrm>
            <a:off x="7500958" y="1928802"/>
            <a:ext cx="1500198" cy="1500198"/>
          </a:xfrm>
          <a:prstGeom prst="ellipse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sz="1600" b="1" dirty="0" smtClean="0">
                <a:latin typeface="TH SarabunPSK" pitchFamily="34" charset="-34"/>
                <a:cs typeface="TH SarabunPSK" pitchFamily="34" charset="-34"/>
              </a:rPr>
              <a:t>3) โครงการบริหารผลการปฏิบัติงาน </a:t>
            </a:r>
            <a:r>
              <a:rPr lang="th-TH" sz="1600" b="1" spc="-20" dirty="0" smtClean="0">
                <a:latin typeface="TH SarabunPSK" pitchFamily="34" charset="-34"/>
                <a:cs typeface="TH SarabunPSK" pitchFamily="34" charset="-34"/>
              </a:rPr>
              <a:t>(</a:t>
            </a:r>
            <a:r>
              <a:rPr lang="en-US" sz="1600" b="1" spc="-20" dirty="0" smtClean="0">
                <a:latin typeface="TH SarabunPSK" pitchFamily="34" charset="-34"/>
                <a:cs typeface="TH SarabunPSK" pitchFamily="34" charset="-34"/>
              </a:rPr>
              <a:t>Performance </a:t>
            </a:r>
            <a:r>
              <a:rPr lang="en-US" sz="1600" b="1" dirty="0" smtClean="0">
                <a:latin typeface="TH SarabunPSK" pitchFamily="34" charset="-34"/>
                <a:cs typeface="TH SarabunPSK" pitchFamily="34" charset="-34"/>
              </a:rPr>
              <a:t>Management System)</a:t>
            </a:r>
            <a:endParaRPr lang="en-US" sz="1600" b="1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56" name="Oval 55"/>
          <p:cNvSpPr/>
          <p:nvPr/>
        </p:nvSpPr>
        <p:spPr>
          <a:xfrm>
            <a:off x="4857752" y="4714884"/>
            <a:ext cx="1500198" cy="1500198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tabLst>
                <a:tab pos="2867025" algn="l"/>
              </a:tabLst>
            </a:pPr>
            <a:r>
              <a:rPr lang="th-TH" sz="1600" b="1" dirty="0" smtClean="0">
                <a:latin typeface="TH SarabunPSK" pitchFamily="34" charset="-34"/>
                <a:cs typeface="TH SarabunPSK" pitchFamily="34" charset="-34"/>
              </a:rPr>
              <a:t>1) โครงการพัฒนาเครือข่าย </a:t>
            </a:r>
            <a:r>
              <a:rPr lang="th-TH" sz="1600" b="1" dirty="0" err="1" smtClean="0">
                <a:latin typeface="TH SarabunPSK" pitchFamily="34" charset="-34"/>
                <a:cs typeface="TH SarabunPSK" pitchFamily="34" charset="-34"/>
              </a:rPr>
              <a:t>อส</a:t>
            </a:r>
            <a:r>
              <a:rPr lang="th-TH" sz="1600" b="1" dirty="0" smtClean="0">
                <a:latin typeface="TH SarabunPSK" pitchFamily="34" charset="-34"/>
                <a:cs typeface="TH SarabunPSK" pitchFamily="34" charset="-34"/>
              </a:rPr>
              <a:t>ม. และ </a:t>
            </a:r>
            <a:r>
              <a:rPr lang="th-TH" sz="1600" b="1" dirty="0" err="1" smtClean="0">
                <a:latin typeface="TH SarabunPSK" pitchFamily="34" charset="-34"/>
                <a:cs typeface="TH SarabunPSK" pitchFamily="34" charset="-34"/>
              </a:rPr>
              <a:t>อปท.</a:t>
            </a:r>
            <a:endParaRPr lang="en-US" sz="1600" b="1" dirty="0" smtClean="0">
              <a:solidFill>
                <a:srgbClr val="660066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57" name="Oval 56"/>
          <p:cNvSpPr/>
          <p:nvPr/>
        </p:nvSpPr>
        <p:spPr>
          <a:xfrm>
            <a:off x="6215074" y="4714884"/>
            <a:ext cx="1500198" cy="1500198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sz="1600" b="1" dirty="0" smtClean="0">
                <a:latin typeface="TH SarabunPSK" pitchFamily="34" charset="-34"/>
                <a:cs typeface="TH SarabunPSK" pitchFamily="34" charset="-34"/>
              </a:rPr>
              <a:t>2) โครงการพัฒนาเครือข่ายวิชาชีพ</a:t>
            </a:r>
            <a:endParaRPr lang="en-US" sz="1600" b="1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58" name="Oval 57"/>
          <p:cNvSpPr/>
          <p:nvPr/>
        </p:nvSpPr>
        <p:spPr>
          <a:xfrm>
            <a:off x="7500958" y="4714884"/>
            <a:ext cx="1500198" cy="1500198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sz="1600" b="1" dirty="0" smtClean="0">
                <a:latin typeface="TH SarabunPSK" pitchFamily="34" charset="-34"/>
                <a:cs typeface="TH SarabunPSK" pitchFamily="34" charset="-34"/>
              </a:rPr>
              <a:t>3) โครงการเสริมสร้างความเข้มแข็งชุมชนจัดการสุขภาพด้วยตนเอง</a:t>
            </a:r>
            <a:endParaRPr lang="en-US" sz="1600" b="1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59" name="Oval 58"/>
          <p:cNvSpPr/>
          <p:nvPr/>
        </p:nvSpPr>
        <p:spPr>
          <a:xfrm flipH="1">
            <a:off x="214282" y="4714884"/>
            <a:ext cx="1500198" cy="1500198"/>
          </a:xfrm>
          <a:prstGeom prst="ellips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tabLst>
                <a:tab pos="2867025" algn="l"/>
              </a:tabLst>
            </a:pPr>
            <a:r>
              <a:rPr lang="th-TH" sz="1600" b="1" dirty="0" smtClean="0">
                <a:latin typeface="TH SarabunPSK" pitchFamily="34" charset="-34"/>
                <a:cs typeface="TH SarabunPSK" pitchFamily="34" charset="-34"/>
              </a:rPr>
              <a:t>1) โครงการพัฒนาฐานข้อมูล</a:t>
            </a:r>
            <a:endParaRPr lang="en-US" sz="1000" b="1" dirty="0" smtClean="0">
              <a:solidFill>
                <a:schemeClr val="tx1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60" name="Oval 59"/>
          <p:cNvSpPr/>
          <p:nvPr/>
        </p:nvSpPr>
        <p:spPr>
          <a:xfrm flipH="1">
            <a:off x="1571604" y="4714884"/>
            <a:ext cx="1500198" cy="1500198"/>
          </a:xfrm>
          <a:prstGeom prst="ellips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sz="1600" b="1" dirty="0" smtClean="0">
                <a:latin typeface="TH SarabunPSK" pitchFamily="34" charset="-34"/>
                <a:cs typeface="TH SarabunPSK" pitchFamily="34" charset="-34"/>
              </a:rPr>
              <a:t>2) โครงการการคาดการณ์ความต้องการกำลังคนด้านสุขภาพในอนาคต</a:t>
            </a:r>
            <a:endParaRPr lang="en-US" sz="1600" b="1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61" name="Oval 60"/>
          <p:cNvSpPr/>
          <p:nvPr/>
        </p:nvSpPr>
        <p:spPr>
          <a:xfrm flipH="1">
            <a:off x="2928926" y="4714884"/>
            <a:ext cx="1500198" cy="1500198"/>
          </a:xfrm>
          <a:prstGeom prst="ellips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sz="1600" b="1" dirty="0" smtClean="0">
                <a:latin typeface="TH SarabunPSK" pitchFamily="34" charset="-34"/>
                <a:cs typeface="TH SarabunPSK" pitchFamily="34" charset="-34"/>
              </a:rPr>
              <a:t>3) การวางแผนกำลังคนในระดับ</a:t>
            </a:r>
            <a:endParaRPr lang="en-US" sz="1600" b="1" dirty="0" smtClean="0">
              <a:latin typeface="TH SarabunPSK" pitchFamily="34" charset="-34"/>
              <a:cs typeface="TH SarabunPSK" pitchFamily="34" charset="-34"/>
            </a:endParaRPr>
          </a:p>
          <a:p>
            <a:pPr algn="ctr"/>
            <a:r>
              <a:rPr lang="th-TH" sz="1600" b="1" dirty="0" err="1" smtClean="0">
                <a:latin typeface="TH SarabunPSK" pitchFamily="34" charset="-34"/>
                <a:cs typeface="TH SarabunPSK" pitchFamily="34" charset="-34"/>
              </a:rPr>
              <a:t>มห</a:t>
            </a:r>
            <a:r>
              <a:rPr lang="th-TH" sz="1600" b="1" dirty="0" smtClean="0">
                <a:latin typeface="TH SarabunPSK" pitchFamily="34" charset="-34"/>
                <a:cs typeface="TH SarabunPSK" pitchFamily="34" charset="-34"/>
              </a:rPr>
              <a:t>ภาคและจุลภาค</a:t>
            </a:r>
            <a:endParaRPr lang="en-US" sz="1600" b="1" dirty="0">
              <a:latin typeface="TH SarabunPSK" pitchFamily="34" charset="-34"/>
              <a:cs typeface="TH SarabunPSK" pitchFamily="34" charset="-34"/>
            </a:endParaRPr>
          </a:p>
        </p:txBody>
      </p:sp>
      <p:pic>
        <p:nvPicPr>
          <p:cNvPr id="24" name="Picture 23" descr="rzm-20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28596" y="3200289"/>
            <a:ext cx="1119182" cy="800215"/>
          </a:xfrm>
          <a:prstGeom prst="rect">
            <a:avLst/>
          </a:prstGeom>
        </p:spPr>
      </p:pic>
      <p:pic>
        <p:nvPicPr>
          <p:cNvPr id="25" name="Picture 24" descr="rzm-20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714480" y="3200289"/>
            <a:ext cx="1119182" cy="800215"/>
          </a:xfrm>
          <a:prstGeom prst="rect">
            <a:avLst/>
          </a:prstGeom>
        </p:spPr>
      </p:pic>
      <p:pic>
        <p:nvPicPr>
          <p:cNvPr id="26" name="Picture 25" descr="rzm-20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095628" y="3200289"/>
            <a:ext cx="1119182" cy="800215"/>
          </a:xfrm>
          <a:prstGeom prst="rect">
            <a:avLst/>
          </a:prstGeom>
        </p:spPr>
      </p:pic>
      <p:pic>
        <p:nvPicPr>
          <p:cNvPr id="27" name="Picture 26" descr="rzm-20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28596" y="6057809"/>
            <a:ext cx="1119182" cy="800215"/>
          </a:xfrm>
          <a:prstGeom prst="rect">
            <a:avLst/>
          </a:prstGeom>
        </p:spPr>
      </p:pic>
      <p:pic>
        <p:nvPicPr>
          <p:cNvPr id="29" name="Picture 28" descr="rzm-20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714480" y="6057809"/>
            <a:ext cx="1119182" cy="800215"/>
          </a:xfrm>
          <a:prstGeom prst="rect">
            <a:avLst/>
          </a:prstGeom>
        </p:spPr>
      </p:pic>
      <p:pic>
        <p:nvPicPr>
          <p:cNvPr id="30" name="Picture 29" descr="rzm-20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095628" y="6057809"/>
            <a:ext cx="1119182" cy="800215"/>
          </a:xfrm>
          <a:prstGeom prst="rect">
            <a:avLst/>
          </a:prstGeom>
        </p:spPr>
      </p:pic>
      <p:pic>
        <p:nvPicPr>
          <p:cNvPr id="31" name="Picture 30" descr="rzm-20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000628" y="6000768"/>
            <a:ext cx="1119182" cy="800215"/>
          </a:xfrm>
          <a:prstGeom prst="rect">
            <a:avLst/>
          </a:prstGeom>
        </p:spPr>
      </p:pic>
      <p:pic>
        <p:nvPicPr>
          <p:cNvPr id="32" name="Picture 31" descr="rzm-20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286512" y="6000768"/>
            <a:ext cx="1119182" cy="800215"/>
          </a:xfrm>
          <a:prstGeom prst="rect">
            <a:avLst/>
          </a:prstGeom>
        </p:spPr>
      </p:pic>
      <p:pic>
        <p:nvPicPr>
          <p:cNvPr id="33" name="Picture 32" descr="rzm-20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667660" y="6000768"/>
            <a:ext cx="1119182" cy="800215"/>
          </a:xfrm>
          <a:prstGeom prst="rect">
            <a:avLst/>
          </a:prstGeom>
        </p:spPr>
      </p:pic>
      <p:pic>
        <p:nvPicPr>
          <p:cNvPr id="34" name="Picture 33" descr="rzm-20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000628" y="3240195"/>
            <a:ext cx="1119182" cy="800215"/>
          </a:xfrm>
          <a:prstGeom prst="rect">
            <a:avLst/>
          </a:prstGeom>
        </p:spPr>
      </p:pic>
      <p:pic>
        <p:nvPicPr>
          <p:cNvPr id="36" name="Picture 35" descr="rzm-20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286512" y="3240195"/>
            <a:ext cx="1119182" cy="800215"/>
          </a:xfrm>
          <a:prstGeom prst="rect">
            <a:avLst/>
          </a:prstGeom>
        </p:spPr>
      </p:pic>
      <p:pic>
        <p:nvPicPr>
          <p:cNvPr id="37" name="Picture 36" descr="rzm-20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667660" y="3240195"/>
            <a:ext cx="1119182" cy="800215"/>
          </a:xfrm>
          <a:prstGeom prst="rect">
            <a:avLst/>
          </a:prstGeom>
        </p:spPr>
      </p:pic>
      <p:sp>
        <p:nvSpPr>
          <p:cNvPr id="39" name="TextBox 38"/>
          <p:cNvSpPr txBox="1"/>
          <p:nvPr/>
        </p:nvSpPr>
        <p:spPr>
          <a:xfrm rot="20734754">
            <a:off x="520099" y="3395962"/>
            <a:ext cx="93807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2000" b="1" dirty="0" err="1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สป.</a:t>
            </a:r>
            <a:r>
              <a:rPr lang="th-TH" sz="2000" b="1" dirty="0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(</a:t>
            </a:r>
            <a:r>
              <a:rPr lang="th-TH" sz="2000" b="1" dirty="0" err="1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สบช.</a:t>
            </a:r>
            <a:r>
              <a:rPr lang="th-TH" sz="2000" b="1" dirty="0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)</a:t>
            </a:r>
            <a:endParaRPr lang="th-TH" sz="2000" b="1" dirty="0">
              <a:solidFill>
                <a:srgbClr val="00330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40" name="TextBox 39"/>
          <p:cNvSpPr txBox="1"/>
          <p:nvPr/>
        </p:nvSpPr>
        <p:spPr>
          <a:xfrm rot="20734754">
            <a:off x="1838361" y="3340750"/>
            <a:ext cx="9438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1600" b="1" dirty="0" err="1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สป.</a:t>
            </a:r>
            <a:r>
              <a:rPr lang="th-TH" sz="1600" b="1" dirty="0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(</a:t>
            </a:r>
            <a:r>
              <a:rPr lang="th-TH" sz="1600" b="1" dirty="0" err="1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สบช.</a:t>
            </a:r>
            <a:r>
              <a:rPr lang="th-TH" sz="1600" b="1" dirty="0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/</a:t>
            </a:r>
          </a:p>
          <a:p>
            <a:pPr algn="ctr"/>
            <a:r>
              <a:rPr lang="th-TH" sz="1600" b="1" dirty="0" err="1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บค.</a:t>
            </a:r>
            <a:r>
              <a:rPr lang="th-TH" sz="1600" b="1" dirty="0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)</a:t>
            </a:r>
            <a:endParaRPr lang="th-TH" sz="1600" b="1" dirty="0">
              <a:solidFill>
                <a:srgbClr val="00330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41" name="TextBox 40"/>
          <p:cNvSpPr txBox="1"/>
          <p:nvPr/>
        </p:nvSpPr>
        <p:spPr>
          <a:xfrm rot="20734754">
            <a:off x="3046201" y="3392119"/>
            <a:ext cx="12473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1400" b="1" dirty="0" err="1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สป.</a:t>
            </a:r>
            <a:r>
              <a:rPr lang="th-TH" sz="1400" b="1" dirty="0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(สำนักวิชาการ/</a:t>
            </a:r>
            <a:r>
              <a:rPr lang="th-TH" sz="1400" b="1" dirty="0" err="1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สวรส.</a:t>
            </a:r>
            <a:r>
              <a:rPr lang="th-TH" sz="1400" b="1" dirty="0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)</a:t>
            </a:r>
            <a:endParaRPr lang="th-TH" sz="1400" b="1" dirty="0">
              <a:solidFill>
                <a:srgbClr val="00330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45" name="TextBox 44"/>
          <p:cNvSpPr txBox="1"/>
          <p:nvPr/>
        </p:nvSpPr>
        <p:spPr>
          <a:xfrm rot="20734754">
            <a:off x="4980722" y="3454335"/>
            <a:ext cx="11608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1800" b="1" dirty="0" err="1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สป.</a:t>
            </a:r>
            <a:r>
              <a:rPr lang="th-TH" sz="1800" b="1" dirty="0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(</a:t>
            </a:r>
            <a:r>
              <a:rPr lang="th-TH" sz="1800" b="1" dirty="0" err="1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สบช.</a:t>
            </a:r>
            <a:r>
              <a:rPr lang="th-TH" sz="1800" b="1" dirty="0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/</a:t>
            </a:r>
            <a:r>
              <a:rPr lang="th-TH" sz="1800" b="1" dirty="0" err="1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บค.</a:t>
            </a:r>
            <a:r>
              <a:rPr lang="th-TH" sz="1800" b="1" dirty="0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)</a:t>
            </a:r>
            <a:endParaRPr lang="th-TH" sz="1800" b="1" dirty="0">
              <a:solidFill>
                <a:srgbClr val="00330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46" name="TextBox 45"/>
          <p:cNvSpPr txBox="1"/>
          <p:nvPr/>
        </p:nvSpPr>
        <p:spPr>
          <a:xfrm rot="20734754">
            <a:off x="6495705" y="3431623"/>
            <a:ext cx="83227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2000" b="1" dirty="0" err="1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สป.</a:t>
            </a:r>
            <a:r>
              <a:rPr lang="th-TH" sz="2000" b="1" dirty="0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(</a:t>
            </a:r>
            <a:r>
              <a:rPr lang="th-TH" sz="2000" b="1" dirty="0" err="1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บค.</a:t>
            </a:r>
            <a:r>
              <a:rPr lang="th-TH" sz="2000" b="1" dirty="0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)</a:t>
            </a:r>
            <a:endParaRPr lang="th-TH" sz="2000" b="1" dirty="0">
              <a:solidFill>
                <a:srgbClr val="00330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47" name="TextBox 46"/>
          <p:cNvSpPr txBox="1"/>
          <p:nvPr/>
        </p:nvSpPr>
        <p:spPr>
          <a:xfrm rot="20734754">
            <a:off x="7664479" y="3432590"/>
            <a:ext cx="11464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1800" b="1" dirty="0" err="1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สป.</a:t>
            </a:r>
            <a:r>
              <a:rPr lang="th-TH" sz="1800" b="1" dirty="0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(</a:t>
            </a:r>
            <a:r>
              <a:rPr lang="th-TH" sz="1800" b="1" dirty="0" err="1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บค.</a:t>
            </a:r>
            <a:r>
              <a:rPr lang="th-TH" sz="1800" b="1" dirty="0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/</a:t>
            </a:r>
            <a:r>
              <a:rPr lang="th-TH" sz="1800" b="1" dirty="0" err="1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กพร.</a:t>
            </a:r>
            <a:r>
              <a:rPr lang="th-TH" sz="1800" b="1" dirty="0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)</a:t>
            </a:r>
            <a:endParaRPr lang="th-TH" sz="1800" b="1" dirty="0">
              <a:solidFill>
                <a:srgbClr val="00330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62" name="TextBox 61"/>
          <p:cNvSpPr txBox="1"/>
          <p:nvPr/>
        </p:nvSpPr>
        <p:spPr>
          <a:xfrm rot="20734754">
            <a:off x="5342160" y="6167547"/>
            <a:ext cx="54854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2000" b="1" dirty="0" err="1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สบส.</a:t>
            </a:r>
            <a:endParaRPr lang="th-TH" sz="2000" b="1" dirty="0">
              <a:solidFill>
                <a:srgbClr val="00330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63" name="TextBox 62"/>
          <p:cNvSpPr txBox="1"/>
          <p:nvPr/>
        </p:nvSpPr>
        <p:spPr>
          <a:xfrm rot="20734754">
            <a:off x="3075842" y="6264108"/>
            <a:ext cx="11512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1800" b="1" dirty="0" err="1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สป.</a:t>
            </a:r>
            <a:r>
              <a:rPr lang="th-TH" sz="1800" b="1" dirty="0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(</a:t>
            </a:r>
            <a:r>
              <a:rPr lang="th-TH" sz="1800" b="1" dirty="0" err="1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บค.</a:t>
            </a:r>
            <a:r>
              <a:rPr lang="th-TH" sz="1800" b="1" dirty="0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/</a:t>
            </a:r>
            <a:r>
              <a:rPr lang="th-TH" sz="1800" b="1" dirty="0" err="1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สนย.</a:t>
            </a:r>
            <a:r>
              <a:rPr lang="th-TH" sz="1800" b="1" dirty="0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)</a:t>
            </a:r>
            <a:endParaRPr lang="th-TH" sz="1800" b="1" dirty="0">
              <a:solidFill>
                <a:srgbClr val="00330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64" name="TextBox 63"/>
          <p:cNvSpPr txBox="1"/>
          <p:nvPr/>
        </p:nvSpPr>
        <p:spPr>
          <a:xfrm rot="20734754">
            <a:off x="1702262" y="6258687"/>
            <a:ext cx="11512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1800" b="1" dirty="0" err="1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สป.</a:t>
            </a:r>
            <a:r>
              <a:rPr lang="th-TH" sz="1800" b="1" dirty="0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(</a:t>
            </a:r>
            <a:r>
              <a:rPr lang="th-TH" sz="1800" b="1" dirty="0" err="1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บค.</a:t>
            </a:r>
            <a:r>
              <a:rPr lang="th-TH" sz="1800" b="1" dirty="0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/</a:t>
            </a:r>
            <a:r>
              <a:rPr lang="th-TH" sz="1800" b="1" dirty="0" err="1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สนย.</a:t>
            </a:r>
            <a:r>
              <a:rPr lang="th-TH" sz="1800" b="1" dirty="0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)</a:t>
            </a:r>
            <a:endParaRPr lang="th-TH" sz="1800" b="1" dirty="0">
              <a:solidFill>
                <a:srgbClr val="00330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65" name="TextBox 64"/>
          <p:cNvSpPr txBox="1"/>
          <p:nvPr/>
        </p:nvSpPr>
        <p:spPr>
          <a:xfrm rot="20734754">
            <a:off x="581439" y="6259828"/>
            <a:ext cx="83067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2000" b="1" dirty="0" err="1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สป.</a:t>
            </a:r>
            <a:r>
              <a:rPr lang="en-US" sz="2000" b="1" dirty="0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(ICT)</a:t>
            </a:r>
            <a:endParaRPr lang="th-TH" sz="2000" b="1" dirty="0">
              <a:solidFill>
                <a:srgbClr val="00330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66" name="TextBox 65"/>
          <p:cNvSpPr txBox="1"/>
          <p:nvPr/>
        </p:nvSpPr>
        <p:spPr>
          <a:xfrm rot="20734754">
            <a:off x="6613445" y="6205647"/>
            <a:ext cx="54854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2000" b="1" dirty="0" err="1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สบส.</a:t>
            </a:r>
            <a:endParaRPr lang="th-TH" sz="2000" b="1" dirty="0">
              <a:solidFill>
                <a:srgbClr val="00330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67" name="TextBox 66"/>
          <p:cNvSpPr txBox="1"/>
          <p:nvPr/>
        </p:nvSpPr>
        <p:spPr>
          <a:xfrm rot="20734754">
            <a:off x="7982799" y="6205647"/>
            <a:ext cx="54854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2000" b="1" dirty="0" err="1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สบส.</a:t>
            </a:r>
            <a:endParaRPr lang="th-TH" sz="2000" b="1" dirty="0">
              <a:solidFill>
                <a:srgbClr val="00330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pic>
        <p:nvPicPr>
          <p:cNvPr id="68" name="Picture 67" descr="letter_l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43174" y="1928802"/>
            <a:ext cx="238527" cy="360000"/>
          </a:xfrm>
          <a:prstGeom prst="rect">
            <a:avLst/>
          </a:prstGeom>
        </p:spPr>
      </p:pic>
      <p:pic>
        <p:nvPicPr>
          <p:cNvPr id="69" name="Picture 68" descr="for-mom-clip-art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025378" y="2000240"/>
            <a:ext cx="332308" cy="360000"/>
          </a:xfrm>
          <a:prstGeom prst="rect">
            <a:avLst/>
          </a:prstGeom>
        </p:spPr>
      </p:pic>
      <p:pic>
        <p:nvPicPr>
          <p:cNvPr id="70" name="Picture 69" descr="s copy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786446" y="1857364"/>
            <a:ext cx="298071" cy="360000"/>
          </a:xfrm>
          <a:prstGeom prst="rect">
            <a:avLst/>
          </a:prstGeom>
        </p:spPr>
      </p:pic>
      <p:pic>
        <p:nvPicPr>
          <p:cNvPr id="71" name="Picture 70" descr="s copy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8643966" y="1928802"/>
            <a:ext cx="298071" cy="360000"/>
          </a:xfrm>
          <a:prstGeom prst="rect">
            <a:avLst/>
          </a:prstGeom>
        </p:spPr>
      </p:pic>
      <p:pic>
        <p:nvPicPr>
          <p:cNvPr id="72" name="Picture 71" descr="s copy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7215206" y="4714884"/>
            <a:ext cx="298071" cy="360000"/>
          </a:xfrm>
          <a:prstGeom prst="rect">
            <a:avLst/>
          </a:prstGeom>
        </p:spPr>
      </p:pic>
      <p:pic>
        <p:nvPicPr>
          <p:cNvPr id="73" name="Picture 72" descr="s copy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8643966" y="4786322"/>
            <a:ext cx="298071" cy="360000"/>
          </a:xfrm>
          <a:prstGeom prst="rect">
            <a:avLst/>
          </a:prstGeom>
        </p:spPr>
      </p:pic>
      <p:pic>
        <p:nvPicPr>
          <p:cNvPr id="74" name="Picture 73" descr="for-mom-clip-art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714612" y="4714884"/>
            <a:ext cx="332308" cy="360000"/>
          </a:xfrm>
          <a:prstGeom prst="rect">
            <a:avLst/>
          </a:prstGeom>
        </p:spPr>
      </p:pic>
      <p:pic>
        <p:nvPicPr>
          <p:cNvPr id="75" name="Picture 74" descr="for-mom-clip-art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071934" y="4786322"/>
            <a:ext cx="332308" cy="360000"/>
          </a:xfrm>
          <a:prstGeom prst="rect">
            <a:avLst/>
          </a:prstGeom>
        </p:spPr>
      </p:pic>
      <p:pic>
        <p:nvPicPr>
          <p:cNvPr id="76" name="Picture 75" descr="for-mom-clip-art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857884" y="4714884"/>
            <a:ext cx="332308" cy="360000"/>
          </a:xfrm>
          <a:prstGeom prst="rect">
            <a:avLst/>
          </a:prstGeom>
        </p:spPr>
      </p:pic>
      <p:pic>
        <p:nvPicPr>
          <p:cNvPr id="77" name="Picture 76" descr="letter_l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285852" y="1928802"/>
            <a:ext cx="238527" cy="360000"/>
          </a:xfrm>
          <a:prstGeom prst="rect">
            <a:avLst/>
          </a:prstGeom>
        </p:spPr>
      </p:pic>
      <p:pic>
        <p:nvPicPr>
          <p:cNvPr id="78" name="Picture 77" descr="letter_l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215206" y="1857364"/>
            <a:ext cx="238527" cy="360000"/>
          </a:xfrm>
          <a:prstGeom prst="rect">
            <a:avLst/>
          </a:prstGeom>
        </p:spPr>
      </p:pic>
      <p:pic>
        <p:nvPicPr>
          <p:cNvPr id="79" name="Picture 78" descr="letter_l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285852" y="4643446"/>
            <a:ext cx="238527" cy="360000"/>
          </a:xfrm>
          <a:prstGeom prst="rect">
            <a:avLst/>
          </a:prstGeom>
        </p:spPr>
      </p:pic>
      <p:pic>
        <p:nvPicPr>
          <p:cNvPr id="80" name="รูปภาพ 79" descr="shutterstock_30515986.jpg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857488" y="2357430"/>
            <a:ext cx="475231" cy="357190"/>
          </a:xfrm>
          <a:prstGeom prst="rect">
            <a:avLst/>
          </a:prstGeom>
        </p:spPr>
      </p:pic>
      <p:pic>
        <p:nvPicPr>
          <p:cNvPr id="81" name="รูปภาพ 80" descr="shutterstock_30515986.jpg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14876" y="2357430"/>
            <a:ext cx="475231" cy="357190"/>
          </a:xfrm>
          <a:prstGeom prst="rect">
            <a:avLst/>
          </a:prstGeom>
        </p:spPr>
      </p:pic>
      <p:pic>
        <p:nvPicPr>
          <p:cNvPr id="82" name="รูปภาพ 81" descr="shutterstock_30515986.jpg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72198" y="2357430"/>
            <a:ext cx="475231" cy="357190"/>
          </a:xfrm>
          <a:prstGeom prst="rect">
            <a:avLst/>
          </a:prstGeom>
        </p:spPr>
      </p:pic>
      <p:pic>
        <p:nvPicPr>
          <p:cNvPr id="83" name="รูปภาพ 82" descr="shutterstock_30515986.jpg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2844" y="5143512"/>
            <a:ext cx="475231" cy="357190"/>
          </a:xfrm>
          <a:prstGeom prst="rect">
            <a:avLst/>
          </a:prstGeom>
        </p:spPr>
      </p:pic>
      <p:pic>
        <p:nvPicPr>
          <p:cNvPr id="84" name="รูปภาพ 83" descr="shutterstock_30515986.jpg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25001" y="5143512"/>
            <a:ext cx="475231" cy="357190"/>
          </a:xfrm>
          <a:prstGeom prst="rect">
            <a:avLst/>
          </a:prstGeom>
        </p:spPr>
      </p:pic>
      <p:pic>
        <p:nvPicPr>
          <p:cNvPr id="85" name="รูปภาพ 84" descr="shutterstock_30515986.jpg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857488" y="5143512"/>
            <a:ext cx="475231" cy="357190"/>
          </a:xfrm>
          <a:prstGeom prst="rect">
            <a:avLst/>
          </a:prstGeom>
        </p:spPr>
      </p:pic>
      <p:pic>
        <p:nvPicPr>
          <p:cNvPr id="86" name="รูปภาพ 85" descr="shutterstock_30515986.jpg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14876" y="5143512"/>
            <a:ext cx="475231" cy="357190"/>
          </a:xfrm>
          <a:prstGeom prst="rect">
            <a:avLst/>
          </a:prstGeom>
        </p:spPr>
      </p:pic>
      <p:pic>
        <p:nvPicPr>
          <p:cNvPr id="87" name="รูปภาพ 86" descr="shutterstock_30515986.jpg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97033" y="5143512"/>
            <a:ext cx="475231" cy="357190"/>
          </a:xfrm>
          <a:prstGeom prst="rect">
            <a:avLst/>
          </a:prstGeom>
        </p:spPr>
      </p:pic>
      <p:pic>
        <p:nvPicPr>
          <p:cNvPr id="88" name="รูปภาพ 87" descr="shutterstock_30515986.jpg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29520" y="5143512"/>
            <a:ext cx="475231" cy="357190"/>
          </a:xfrm>
          <a:prstGeom prst="rect">
            <a:avLst/>
          </a:prstGeom>
        </p:spPr>
      </p:pic>
      <p:sp>
        <p:nvSpPr>
          <p:cNvPr id="89" name="TextBox 88"/>
          <p:cNvSpPr txBox="1"/>
          <p:nvPr/>
        </p:nvSpPr>
        <p:spPr>
          <a:xfrm>
            <a:off x="6143604" y="928670"/>
            <a:ext cx="3000396" cy="80021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r"/>
            <a:r>
              <a:rPr lang="th-TH" sz="1800" b="1" cap="all" dirty="0" smtClean="0">
                <a:ln w="0"/>
                <a:solidFill>
                  <a:schemeClr val="tx2"/>
                </a:solidFill>
                <a:effectLst>
                  <a:reflection blurRad="12700" stA="50000" endPos="50000" dist="5000" dir="5400000" sy="-100000" rotWithShape="0"/>
                </a:effectLst>
                <a:latin typeface="TH SarabunPSK" pitchFamily="34" charset="-34"/>
                <a:cs typeface="TH SarabunPSK" pitchFamily="34" charset="-34"/>
              </a:rPr>
              <a:t>สอดคล้องปฏิรูป – 9 โครงการ</a:t>
            </a:r>
          </a:p>
          <a:p>
            <a:endParaRPr lang="th-TH" b="1" cap="all" dirty="0">
              <a:ln w="0"/>
              <a:solidFill>
                <a:schemeClr val="tx2"/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grpSp>
        <p:nvGrpSpPr>
          <p:cNvPr id="90" name="Group 89"/>
          <p:cNvGrpSpPr/>
          <p:nvPr/>
        </p:nvGrpSpPr>
        <p:grpSpPr>
          <a:xfrm>
            <a:off x="-142908" y="0"/>
            <a:ext cx="2857520" cy="993549"/>
            <a:chOff x="-142908" y="0"/>
            <a:chExt cx="2857520" cy="993549"/>
          </a:xfrm>
        </p:grpSpPr>
        <p:pic>
          <p:nvPicPr>
            <p:cNvPr id="91" name="Picture 90" descr="s1_1s.png"/>
            <p:cNvPicPr>
              <a:picLocks noChangeAspect="1"/>
            </p:cNvPicPr>
            <p:nvPr/>
          </p:nvPicPr>
          <p:blipFill>
            <a:blip r:embed="rId8" cstate="print"/>
            <a:stretch>
              <a:fillRect/>
            </a:stretch>
          </p:blipFill>
          <p:spPr>
            <a:xfrm flipH="1">
              <a:off x="-2" y="0"/>
              <a:ext cx="2714614" cy="993549"/>
            </a:xfrm>
            <a:prstGeom prst="rect">
              <a:avLst/>
            </a:prstGeom>
          </p:spPr>
        </p:pic>
        <p:sp>
          <p:nvSpPr>
            <p:cNvPr id="92" name="Title 1"/>
            <p:cNvSpPr txBox="1">
              <a:spLocks/>
            </p:cNvSpPr>
            <p:nvPr/>
          </p:nvSpPr>
          <p:spPr>
            <a:xfrm>
              <a:off x="-142908" y="24124"/>
              <a:ext cx="2515046" cy="785810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/>
            <a:p>
              <a:pPr lvl="0" algn="ctr" fontAlgn="auto">
                <a:spcAft>
                  <a:spcPts val="0"/>
                </a:spcAft>
                <a:defRPr/>
              </a:pPr>
              <a:r>
                <a:rPr lang="th-TH" sz="2200" b="1" noProof="0" dirty="0" smtClean="0">
                  <a:solidFill>
                    <a:schemeClr val="bg1"/>
                  </a:solidFill>
                  <a:latin typeface="TH Niramit AS" pitchFamily="2" charset="-34"/>
                  <a:cs typeface="TH Niramit AS" pitchFamily="2" charset="-34"/>
                </a:rPr>
                <a:t>โครงการ/งบประมาณ</a:t>
              </a:r>
              <a:endParaRPr kumimoji="0" lang="en-US" sz="2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H Niramit AS" pitchFamily="2" charset="-34"/>
                <a:ea typeface="+mj-ea"/>
                <a:cs typeface="TH Niramit AS" pitchFamily="2" charset="-34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259</TotalTime>
  <Words>1268</Words>
  <Application>Microsoft Office PowerPoint</Application>
  <PresentationFormat>On-screen Show (4:3)</PresentationFormat>
  <Paragraphs>266</Paragraphs>
  <Slides>12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20" baseType="lpstr">
      <vt:lpstr>Arial</vt:lpstr>
      <vt:lpstr>Angsana New</vt:lpstr>
      <vt:lpstr>TH SarabunPSK</vt:lpstr>
      <vt:lpstr>맑은 고딕</vt:lpstr>
      <vt:lpstr>TH Niramit AS</vt:lpstr>
      <vt:lpstr>Calibri</vt:lpstr>
      <vt:lpstr>Cordia New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MOPH188</dc:creator>
  <cp:lastModifiedBy>โอม</cp:lastModifiedBy>
  <cp:revision>34</cp:revision>
  <dcterms:created xsi:type="dcterms:W3CDTF">2016-05-02T08:01:22Z</dcterms:created>
  <dcterms:modified xsi:type="dcterms:W3CDTF">2016-05-05T10:06:41Z</dcterms:modified>
</cp:coreProperties>
</file>