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4" r:id="rId3"/>
    <p:sldId id="257" r:id="rId4"/>
    <p:sldId id="258" r:id="rId5"/>
    <p:sldId id="262" r:id="rId6"/>
    <p:sldId id="267" r:id="rId7"/>
    <p:sldId id="264" r:id="rId8"/>
    <p:sldId id="269" r:id="rId9"/>
    <p:sldId id="270" r:id="rId10"/>
    <p:sldId id="275" r:id="rId11"/>
    <p:sldId id="271" r:id="rId12"/>
    <p:sldId id="273" r:id="rId13"/>
    <p:sldId id="272" r:id="rId14"/>
    <p:sldId id="268" r:id="rId1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00000"/>
    <a:srgbClr val="00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45" autoAdjust="0"/>
  </p:normalViewPr>
  <p:slideViewPr>
    <p:cSldViewPr>
      <p:cViewPr>
        <p:scale>
          <a:sx n="94" d="100"/>
          <a:sy n="94" d="100"/>
        </p:scale>
        <p:origin x="-12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56BA3-4E96-4719-8E0B-0C3D6D7B3A52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1F2FD-FB32-47D7-931D-173D9F90108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49670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1F2FD-FB32-47D7-931D-173D9F901089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43831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8051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7143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2036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2306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5519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08003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20677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1056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070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7171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44709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83415-107D-40E4-8EC2-8BA6B12C45A6}" type="datetimeFigureOut">
              <a:rPr lang="th-TH" smtClean="0"/>
              <a:pPr/>
              <a:t>13/05/59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BC894-7DB1-4992-983D-B5866AF2E7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32778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thailand.com/%E0%B8%A3%E0%B8%A7%E0%B8%A1%E0%B8%84%E0%B8%AD%E0%B8%A5%E0%B8%A1%E0%B8%99/tabid/129/articleType/ArticleView/articleId/1775/-Happy-Workplace-.aspx" TargetMode="External"/><Relationship Id="rId2" Type="http://schemas.openxmlformats.org/officeDocument/2006/relationships/hyperlink" Target="http://www.happy8workplace.com/category/store/master_compan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happy8workplace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cpthailand.com/%E0%B8%A3%E0%B8%A7%E0%B8%A1%E0%B8%84%E0%B8%AD%E0%B8%A5%E0%B8%A1%E0%B8%99/tabid/129/articleType/ArticleView/articleId/1775/-Happy-Workplace-.asp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aihealth.or.th/users/arphawan%20sopontammarak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ounded Rectangle 100"/>
          <p:cNvSpPr/>
          <p:nvPr/>
        </p:nvSpPr>
        <p:spPr>
          <a:xfrm>
            <a:off x="3950123" y="5857892"/>
            <a:ext cx="1979199" cy="21431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0" name="Rounded Rectangle 99"/>
          <p:cNvSpPr/>
          <p:nvPr/>
        </p:nvSpPr>
        <p:spPr>
          <a:xfrm>
            <a:off x="3950123" y="5643578"/>
            <a:ext cx="1979199" cy="214314"/>
          </a:xfrm>
          <a:prstGeom prst="roundRect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3" name="Rounded Rectangle 92"/>
          <p:cNvSpPr/>
          <p:nvPr/>
        </p:nvSpPr>
        <p:spPr>
          <a:xfrm>
            <a:off x="6572264" y="4643446"/>
            <a:ext cx="2428892" cy="428628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7" name="สี่เหลี่ยมผืนผ้ามุมมน 43"/>
          <p:cNvSpPr/>
          <p:nvPr/>
        </p:nvSpPr>
        <p:spPr>
          <a:xfrm>
            <a:off x="3643306" y="3571876"/>
            <a:ext cx="2428892" cy="1643074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36" name="สี่เหลี่ยมผืนผ้ามุมมน 1035"/>
          <p:cNvSpPr/>
          <p:nvPr/>
        </p:nvSpPr>
        <p:spPr>
          <a:xfrm>
            <a:off x="1428728" y="2285992"/>
            <a:ext cx="2071702" cy="248847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สี่เหลี่ยมผืนผ้ามุมมน 67"/>
          <p:cNvSpPr/>
          <p:nvPr/>
        </p:nvSpPr>
        <p:spPr>
          <a:xfrm>
            <a:off x="95135" y="4004910"/>
            <a:ext cx="1205345" cy="48766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TextBox 47"/>
          <p:cNvSpPr txBox="1"/>
          <p:nvPr/>
        </p:nvSpPr>
        <p:spPr>
          <a:xfrm>
            <a:off x="72008" y="4004909"/>
            <a:ext cx="140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อัตราการเกิดอุบัติเหตุในการทำงาน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7" name="สี่เหลี่ยมผืนผ้ามุมมน 66"/>
          <p:cNvSpPr/>
          <p:nvPr/>
        </p:nvSpPr>
        <p:spPr>
          <a:xfrm>
            <a:off x="87776" y="3429000"/>
            <a:ext cx="1212704" cy="39088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มุมมน 61"/>
          <p:cNvSpPr/>
          <p:nvPr/>
        </p:nvSpPr>
        <p:spPr>
          <a:xfrm>
            <a:off x="95135" y="2913303"/>
            <a:ext cx="1205345" cy="33102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สี่เหลี่ยมผืนผ้ามุมมน 43"/>
          <p:cNvSpPr/>
          <p:nvPr/>
        </p:nvSpPr>
        <p:spPr>
          <a:xfrm>
            <a:off x="3714744" y="2214554"/>
            <a:ext cx="2714644" cy="1214446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มุมมน 15"/>
          <p:cNvSpPr/>
          <p:nvPr/>
        </p:nvSpPr>
        <p:spPr>
          <a:xfrm>
            <a:off x="6221343" y="5445224"/>
            <a:ext cx="2784063" cy="1286319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Rounded Rectangle 27"/>
          <p:cNvSpPr/>
          <p:nvPr/>
        </p:nvSpPr>
        <p:spPr>
          <a:xfrm>
            <a:off x="6643702" y="2054876"/>
            <a:ext cx="2337300" cy="2143140"/>
          </a:xfrm>
          <a:prstGeom prst="roundRect">
            <a:avLst/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Rounded Rectangle 26"/>
          <p:cNvSpPr/>
          <p:nvPr/>
        </p:nvSpPr>
        <p:spPr>
          <a:xfrm>
            <a:off x="7000892" y="214290"/>
            <a:ext cx="2071702" cy="35719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Rounded Rectangle 25"/>
          <p:cNvSpPr/>
          <p:nvPr/>
        </p:nvSpPr>
        <p:spPr>
          <a:xfrm>
            <a:off x="152402" y="6113579"/>
            <a:ext cx="1524841" cy="571504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Rounded Rectangle 24"/>
          <p:cNvSpPr/>
          <p:nvPr/>
        </p:nvSpPr>
        <p:spPr>
          <a:xfrm>
            <a:off x="1837538" y="6139943"/>
            <a:ext cx="1441093" cy="571504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Rounded Rectangle 23"/>
          <p:cNvSpPr/>
          <p:nvPr/>
        </p:nvSpPr>
        <p:spPr>
          <a:xfrm>
            <a:off x="3473625" y="6114633"/>
            <a:ext cx="1296048" cy="571504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Rounded Rectangle 22"/>
          <p:cNvSpPr/>
          <p:nvPr/>
        </p:nvSpPr>
        <p:spPr>
          <a:xfrm>
            <a:off x="3963816" y="5429264"/>
            <a:ext cx="1979199" cy="214314"/>
          </a:xfrm>
          <a:prstGeom prst="roundRect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Rounded Rectangle 21"/>
          <p:cNvSpPr/>
          <p:nvPr/>
        </p:nvSpPr>
        <p:spPr>
          <a:xfrm>
            <a:off x="107504" y="2424878"/>
            <a:ext cx="1119322" cy="356050"/>
          </a:xfrm>
          <a:prstGeom prst="round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Rounded Rectangle 19"/>
          <p:cNvSpPr/>
          <p:nvPr/>
        </p:nvSpPr>
        <p:spPr>
          <a:xfrm>
            <a:off x="3536194" y="57383"/>
            <a:ext cx="3071834" cy="1799981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380952" y="44624"/>
            <a:ext cx="2733190" cy="214314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143768" y="857232"/>
            <a:ext cx="1800200" cy="648072"/>
          </a:xfrm>
        </p:spPr>
        <p:txBody>
          <a:bodyPr>
            <a:noAutofit/>
          </a:bodyPr>
          <a:lstStyle/>
          <a:p>
            <a:r>
              <a:rPr lang="th-TH" sz="1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เจ้าหน้าที่มีความสุข</a:t>
            </a:r>
            <a:endParaRPr lang="th-TH" sz="1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09707" y="6162917"/>
            <a:ext cx="14056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1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เสมอภาคในโอกาสที่จะเติบโตในองค์กร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786198" y="71914"/>
            <a:ext cx="278608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5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ดัชนีความผาสุกของบุคลากรในองค์กร (</a:t>
            </a:r>
            <a:r>
              <a:rPr lang="th-TH" sz="1050" b="1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กพร</a:t>
            </a:r>
            <a:r>
              <a:rPr lang="th-TH" sz="105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 </a:t>
            </a:r>
            <a:r>
              <a:rPr lang="th-TH" sz="1050" b="1" i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</a:p>
          <a:p>
            <a:pPr marL="457200" indent="-457200">
              <a:buNone/>
            </a:pP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ปัจจัยความผาสุกด้านคุณภาพชีวิตในการ</a:t>
            </a:r>
            <a:r>
              <a:rPr lang="th-TH" sz="1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endParaRPr lang="th-TH" sz="1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1.1 ปัจจัยสภาพแวดล้อมในการ 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1.2 ปัจจัยการพัฒนาสมรรถนะในการ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1.3 ปัจจัยลักษณะงาน </a:t>
            </a: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1.4 ปัจจัยด้านสวัสดิการ </a:t>
            </a:r>
          </a:p>
          <a:p>
            <a:pPr marL="457200" indent="-457200">
              <a:buNone/>
            </a:pP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2. ปัจจัยด้านสมดุลชีวิตการ</a:t>
            </a:r>
            <a:r>
              <a:rPr lang="th-TH" sz="1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endParaRPr lang="th-TH" sz="1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2.1 ปัจจัยสมดุลเวลา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และเวลา ครอบครัว </a:t>
            </a:r>
          </a:p>
          <a:p>
            <a:pPr marL="457200" indent="-457200">
              <a:buNone/>
            </a:pP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2.2 ปัจจัยบรรยากาศที่ดีในการ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ทํางาน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endParaRPr lang="en-US" sz="10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13608"/>
            <a:ext cx="275428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คุณภาพชีวิตการทำงาน </a:t>
            </a:r>
            <a:r>
              <a:rPr lang="th-TH" sz="1000" b="1" i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th-TH" sz="1000" baseline="30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1.ค่าตอบแทนที่มีความยุติธรรมและเพียงพอ 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สภาพการทำงานที่ปลอดภัยและส่งเสริมสุขภาพ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3.โอกาสการพัฒนาความสามารถของตนเอง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4.ความก้าวหน้าและความมั่นคงในงาน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 การบูร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ณา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การทางสังคม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 สิทธิส่วนบุคคล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7. ความสมดุลในชีวิตการทำงานและครอบครัว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8.การะเกี่ยวข้องสัมพันธ์กับสังคม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000496" y="5429264"/>
            <a:ext cx="20164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ร้อยละของผู้เกษียณก่อนเวลา</a:t>
            </a:r>
            <a:endParaRPr lang="en-US" sz="9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873212" y="6116789"/>
            <a:ext cx="14401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อัตราความก้าวหน้าของบุคลากร </a:t>
            </a:r>
            <a:r>
              <a:rPr lang="en-US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(Career Path)</a:t>
            </a:r>
            <a:endParaRPr lang="th-TH" sz="10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25049" y="2420318"/>
            <a:ext cx="11017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9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บุคลากรมีสุขภาพดีในทุกมิติ</a:t>
            </a:r>
            <a:endParaRPr lang="en-US" sz="9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474653" y="6113579"/>
            <a:ext cx="13306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อัตราความผูกพันของคนในองค์กร </a:t>
            </a:r>
            <a:endParaRPr lang="en-US" sz="10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6659092" y="2126314"/>
            <a:ext cx="2556378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Happinometer</a:t>
            </a:r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ดัชนีความสุขของคนการทำงาน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1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สสส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 </a:t>
            </a:r>
            <a:r>
              <a:rPr lang="th-TH" sz="11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1 สุขภาพดี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body)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2 ผ่อนคลายดี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Relax)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3 น้ำใจดี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Heart)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4 จิตวิญญาณดี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Soul)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5 ครอบครัวดี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family)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6 สังคมดี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Society)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7 ใฝ่รู้ดี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Brain)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8 สุขภาพเงินดี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money)</a:t>
            </a:r>
          </a:p>
          <a:p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9 การงานดี (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Happy </a:t>
            </a:r>
            <a:r>
              <a:rPr lang="en-US" sz="105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worklife</a:t>
            </a:r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000892" y="857232"/>
            <a:ext cx="2000232" cy="71438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Rectangle 20"/>
          <p:cNvSpPr/>
          <p:nvPr/>
        </p:nvSpPr>
        <p:spPr>
          <a:xfrm>
            <a:off x="6985502" y="214290"/>
            <a:ext cx="27300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ระดับคุณภาพชีวิตของ</a:t>
            </a:r>
          </a:p>
          <a:p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ข้าราชการ</a:t>
            </a:r>
            <a:r>
              <a:rPr lang="th-TH" sz="1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พลเรือน</a:t>
            </a: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สามัญ (</a:t>
            </a:r>
            <a:r>
              <a:rPr lang="th-TH" sz="1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กพ</a:t>
            </a: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 </a:t>
            </a:r>
            <a:r>
              <a:rPr lang="th-TH" sz="1000" b="1" i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4" name="Curved Connector 33"/>
          <p:cNvCxnSpPr/>
          <p:nvPr/>
        </p:nvCxnSpPr>
        <p:spPr>
          <a:xfrm flipV="1">
            <a:off x="649789" y="2214555"/>
            <a:ext cx="401777" cy="188241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149816" y="1000108"/>
            <a:ext cx="422052" cy="1588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สี่เหลี่ยมผืนผ้า 2"/>
          <p:cNvSpPr/>
          <p:nvPr/>
        </p:nvSpPr>
        <p:spPr>
          <a:xfrm>
            <a:off x="6379367" y="5445224"/>
            <a:ext cx="26260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การสร้างเสริมสุขภาวะในที่</a:t>
            </a: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ทำงาน (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WHO) </a:t>
            </a:r>
            <a:r>
              <a:rPr lang="en-US" sz="10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สภาพแวดล้อม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ทาง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กายภาพ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สภาพแวดล้อม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ทางจิตสังคม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แหล่งของสุขภาวะบุคคลในที่ทำงาน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ความเชื่อมโยงของชุมชนและบริษัท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3857620" y="2214554"/>
            <a:ext cx="22605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Happy Workplace 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Index</a:t>
            </a:r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สสส</a:t>
            </a:r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.) </a:t>
            </a:r>
            <a:r>
              <a:rPr lang="th-TH" sz="10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สี่เหลี่ยมผืนผ้า 34"/>
          <p:cNvSpPr/>
          <p:nvPr/>
        </p:nvSpPr>
        <p:spPr>
          <a:xfrm>
            <a:off x="3748035" y="2403269"/>
            <a:ext cx="2696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5 มิติ 37 ดัชนี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ย่อย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มิติ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 1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จัดการ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(M: Management)</a:t>
            </a:r>
            <a:b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2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บรรยากาศ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ในที่ทำงาน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(A: Atmosphere)</a:t>
            </a:r>
            <a:b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3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กระบวนการ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สร้างสุข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(P: Process)</a:t>
            </a:r>
            <a:b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4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สุขภาพ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กายใจ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(H: Health)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มิติที่ 5 สุขด้วยผลลัพธ์องค์กร 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(R: Result)</a:t>
            </a:r>
            <a:endParaRPr lang="th-TH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5643578"/>
            <a:ext cx="17540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อัตราการลาออกของบุคลากร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74615" y="5841374"/>
            <a:ext cx="18998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อัตราการขาดงานที่ไม่สมเหตุผล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6840" y="3465082"/>
            <a:ext cx="146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อัตราการป่วยของบุคลากร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639" y="2924789"/>
            <a:ext cx="1416017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ต้นทุนค่ารักษาพยาบาลบุคลากร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รูปแบบอิสระ 56"/>
          <p:cNvSpPr/>
          <p:nvPr/>
        </p:nvSpPr>
        <p:spPr>
          <a:xfrm>
            <a:off x="1300480" y="5923195"/>
            <a:ext cx="1056640" cy="213445"/>
          </a:xfrm>
          <a:custGeom>
            <a:avLst/>
            <a:gdLst>
              <a:gd name="connsiteX0" fmla="*/ 0 w 1056640"/>
              <a:gd name="connsiteY0" fmla="*/ 193125 h 213445"/>
              <a:gd name="connsiteX1" fmla="*/ 497840 w 1056640"/>
              <a:gd name="connsiteY1" fmla="*/ 85 h 213445"/>
              <a:gd name="connsiteX2" fmla="*/ 1056640 w 1056640"/>
              <a:gd name="connsiteY2" fmla="*/ 213445 h 21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640" h="213445">
                <a:moveTo>
                  <a:pt x="0" y="193125"/>
                </a:moveTo>
                <a:cubicBezTo>
                  <a:pt x="160866" y="94911"/>
                  <a:pt x="321733" y="-3302"/>
                  <a:pt x="497840" y="85"/>
                </a:cubicBezTo>
                <a:cubicBezTo>
                  <a:pt x="673947" y="3472"/>
                  <a:pt x="1056640" y="213445"/>
                  <a:pt x="1056640" y="213445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รูปแบบอิสระ 59"/>
          <p:cNvSpPr/>
          <p:nvPr/>
        </p:nvSpPr>
        <p:spPr>
          <a:xfrm>
            <a:off x="2785052" y="5902677"/>
            <a:ext cx="1056640" cy="213445"/>
          </a:xfrm>
          <a:custGeom>
            <a:avLst/>
            <a:gdLst>
              <a:gd name="connsiteX0" fmla="*/ 0 w 1056640"/>
              <a:gd name="connsiteY0" fmla="*/ 193125 h 213445"/>
              <a:gd name="connsiteX1" fmla="*/ 497840 w 1056640"/>
              <a:gd name="connsiteY1" fmla="*/ 85 h 213445"/>
              <a:gd name="connsiteX2" fmla="*/ 1056640 w 1056640"/>
              <a:gd name="connsiteY2" fmla="*/ 213445 h 21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640" h="213445">
                <a:moveTo>
                  <a:pt x="0" y="193125"/>
                </a:moveTo>
                <a:cubicBezTo>
                  <a:pt x="160866" y="94911"/>
                  <a:pt x="321733" y="-3302"/>
                  <a:pt x="497840" y="85"/>
                </a:cubicBezTo>
                <a:cubicBezTo>
                  <a:pt x="673947" y="3472"/>
                  <a:pt x="1056640" y="213445"/>
                  <a:pt x="1056640" y="213445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รูปแบบอิสระ 58"/>
          <p:cNvSpPr/>
          <p:nvPr/>
        </p:nvSpPr>
        <p:spPr>
          <a:xfrm>
            <a:off x="4815840" y="6072206"/>
            <a:ext cx="541978" cy="359074"/>
          </a:xfrm>
          <a:custGeom>
            <a:avLst/>
            <a:gdLst>
              <a:gd name="connsiteX0" fmla="*/ 0 w 660400"/>
              <a:gd name="connsiteY0" fmla="*/ 487680 h 487680"/>
              <a:gd name="connsiteX1" fmla="*/ 436880 w 660400"/>
              <a:gd name="connsiteY1" fmla="*/ 365760 h 487680"/>
              <a:gd name="connsiteX2" fmla="*/ 660400 w 66040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487680">
                <a:moveTo>
                  <a:pt x="0" y="487680"/>
                </a:moveTo>
                <a:cubicBezTo>
                  <a:pt x="163406" y="467360"/>
                  <a:pt x="326813" y="447040"/>
                  <a:pt x="436880" y="365760"/>
                </a:cubicBezTo>
                <a:cubicBezTo>
                  <a:pt x="546947" y="284480"/>
                  <a:pt x="603673" y="142240"/>
                  <a:pt x="660400" y="0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9" name="Curved Connector 33"/>
          <p:cNvCxnSpPr/>
          <p:nvPr/>
        </p:nvCxnSpPr>
        <p:spPr>
          <a:xfrm rot="5400000" flipH="1" flipV="1">
            <a:off x="203206" y="3797863"/>
            <a:ext cx="215870" cy="214314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Curved Connector 33"/>
          <p:cNvCxnSpPr/>
          <p:nvPr/>
        </p:nvCxnSpPr>
        <p:spPr>
          <a:xfrm rot="5400000" flipH="1" flipV="1">
            <a:off x="509938" y="3249990"/>
            <a:ext cx="215870" cy="214314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2" name="Curved Connector 33"/>
          <p:cNvCxnSpPr/>
          <p:nvPr/>
        </p:nvCxnSpPr>
        <p:spPr>
          <a:xfrm flipV="1">
            <a:off x="666675" y="2798631"/>
            <a:ext cx="214314" cy="143862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30" name="สี่เหลี่ยมผืนผ้า 1029"/>
          <p:cNvSpPr/>
          <p:nvPr/>
        </p:nvSpPr>
        <p:spPr>
          <a:xfrm>
            <a:off x="231185" y="4941168"/>
            <a:ext cx="337909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5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สัดส่วนค่าใช้จ่าย</a:t>
            </a:r>
            <a:r>
              <a:rPr lang="th-TH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สำหรับกิจกรรมและกระบวนการบริหารทรัพยากรบุคคลต่องบประมาณรายจ่ายของส่วนราชการมีความเหมาะสม และสะท้อนผลิตภาพของบุคลากร (</a:t>
            </a:r>
            <a:r>
              <a:rPr lang="en-US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HR Productivity) </a:t>
            </a:r>
            <a:r>
              <a:rPr lang="th-TH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ตลอดจนความคุ้มค่า (</a:t>
            </a:r>
            <a:r>
              <a:rPr lang="en-US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Value for Money) </a:t>
            </a:r>
            <a:r>
              <a:rPr lang="th-TH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  <a:endParaRPr lang="th-TH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31" name="สี่เหลี่ยมผืนผ้ามุมมน 1030"/>
          <p:cNvSpPr/>
          <p:nvPr/>
        </p:nvSpPr>
        <p:spPr>
          <a:xfrm>
            <a:off x="203984" y="4941169"/>
            <a:ext cx="3359826" cy="900246"/>
          </a:xfrm>
          <a:prstGeom prst="roundRect">
            <a:avLst/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35" name="สี่เหลี่ยมผืนผ้า 1034"/>
          <p:cNvSpPr/>
          <p:nvPr/>
        </p:nvSpPr>
        <p:spPr>
          <a:xfrm>
            <a:off x="1511990" y="2396495"/>
            <a:ext cx="209285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HR 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Scorecard 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กพ.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endParaRPr lang="en-US" sz="1000" b="1" baseline="30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สมรรถนะการบริหารบุคคล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มาตรฐาน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  </a:t>
            </a:r>
          </a:p>
          <a:p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บริหาร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ทรัพยากรบุคคล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(Standard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for 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Success) 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ประสิทธิภาพของ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กระบวนการ</a:t>
            </a:r>
          </a:p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บริหาร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ทรัพยากรบุคคล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(HR 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Operational 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Efficiency) 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ประสิทธิผลของการ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บริหาร</a:t>
            </a:r>
          </a:p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ทรัพยากร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บุคคล (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HRM Program 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Effectiveness)</a:t>
            </a:r>
          </a:p>
          <a:p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ความพร้อมรับผิดด้านการ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บริหาร</a:t>
            </a:r>
          </a:p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ทรัพยากร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บุคคล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   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คุณภาพชีวิตและความ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สมดุล   </a:t>
            </a:r>
          </a:p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ระหว่าง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ชีวิตกับการทำงาน </a:t>
            </a:r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41" name="รูปแบบอิสระ 1040"/>
          <p:cNvSpPr/>
          <p:nvPr/>
        </p:nvSpPr>
        <p:spPr>
          <a:xfrm>
            <a:off x="762000" y="4612640"/>
            <a:ext cx="762000" cy="314960"/>
          </a:xfrm>
          <a:custGeom>
            <a:avLst/>
            <a:gdLst>
              <a:gd name="connsiteX0" fmla="*/ 0 w 762000"/>
              <a:gd name="connsiteY0" fmla="*/ 314960 h 314960"/>
              <a:gd name="connsiteX1" fmla="*/ 142240 w 762000"/>
              <a:gd name="connsiteY1" fmla="*/ 152400 h 314960"/>
              <a:gd name="connsiteX2" fmla="*/ 762000 w 762000"/>
              <a:gd name="connsiteY2" fmla="*/ 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314960">
                <a:moveTo>
                  <a:pt x="0" y="314960"/>
                </a:moveTo>
                <a:cubicBezTo>
                  <a:pt x="7620" y="259926"/>
                  <a:pt x="15240" y="204893"/>
                  <a:pt x="142240" y="152400"/>
                </a:cubicBezTo>
                <a:cubicBezTo>
                  <a:pt x="269240" y="99907"/>
                  <a:pt x="515620" y="49953"/>
                  <a:pt x="762000" y="0"/>
                </a:cubicBezTo>
              </a:path>
            </a:pathLst>
          </a:custGeom>
          <a:noFill/>
          <a:ln w="12700">
            <a:solidFill>
              <a:srgbClr val="8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TextBox 54"/>
          <p:cNvSpPr txBox="1"/>
          <p:nvPr/>
        </p:nvSpPr>
        <p:spPr>
          <a:xfrm>
            <a:off x="3643306" y="442913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อัตราส่วนของการลาออกของบุคลากรทางการแพทย์เทียบกับบุคลากรทางแพทย์ทั้งหมด 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643306" y="4714884"/>
            <a:ext cx="25717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สัดส่วนการลาออกของบุคลากรทางการแพทย์แต่ละสาขาเทียบกับบุคลากรทางการแพทย์ที่ลาออกทั้งหมด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6" name="Curved Connector 65"/>
          <p:cNvCxnSpPr/>
          <p:nvPr/>
        </p:nvCxnSpPr>
        <p:spPr>
          <a:xfrm rot="10800000" flipV="1">
            <a:off x="6643702" y="285728"/>
            <a:ext cx="357190" cy="214314"/>
          </a:xfrm>
          <a:prstGeom prst="curvedConnector3">
            <a:avLst>
              <a:gd name="adj1" fmla="val 50000"/>
            </a:avLst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714744" y="414338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จำนวนบุคลากรทางการแพทย์ต่อประชากร 1,000 คน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43306" y="384548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การกระจายของบุคลากรด้านสุขภาพแยกตามสาขา เขตสุขภาพ ประเภทของสถานพยาบาล และเพศ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714744" y="3626796"/>
            <a:ext cx="25717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กลุ่มบริหารงานบุคคล</a:t>
            </a:r>
            <a:endParaRPr lang="th-TH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0" name="รูปแบบอิสระ 58"/>
          <p:cNvSpPr/>
          <p:nvPr/>
        </p:nvSpPr>
        <p:spPr>
          <a:xfrm>
            <a:off x="4714876" y="5214950"/>
            <a:ext cx="357190" cy="216198"/>
          </a:xfrm>
          <a:custGeom>
            <a:avLst/>
            <a:gdLst>
              <a:gd name="connsiteX0" fmla="*/ 0 w 660400"/>
              <a:gd name="connsiteY0" fmla="*/ 487680 h 487680"/>
              <a:gd name="connsiteX1" fmla="*/ 436880 w 660400"/>
              <a:gd name="connsiteY1" fmla="*/ 365760 h 487680"/>
              <a:gd name="connsiteX2" fmla="*/ 660400 w 66040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487680">
                <a:moveTo>
                  <a:pt x="0" y="487680"/>
                </a:moveTo>
                <a:cubicBezTo>
                  <a:pt x="163406" y="467360"/>
                  <a:pt x="326813" y="447040"/>
                  <a:pt x="436880" y="365760"/>
                </a:cubicBezTo>
                <a:cubicBezTo>
                  <a:pt x="546947" y="284480"/>
                  <a:pt x="603673" y="142240"/>
                  <a:pt x="660400" y="0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1" name="สี่เหลี่ยมผืนผ้า 31"/>
          <p:cNvSpPr/>
          <p:nvPr/>
        </p:nvSpPr>
        <p:spPr>
          <a:xfrm>
            <a:off x="6643702" y="4714884"/>
            <a:ext cx="25002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ความสุขมวลรวมของการทำงาน(</a:t>
            </a:r>
            <a:r>
              <a:rPr lang="th-TH" sz="1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สสส.</a:t>
            </a:r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en-US" sz="10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en-US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4" name="รูปแบบอิสระ 58"/>
          <p:cNvSpPr/>
          <p:nvPr/>
        </p:nvSpPr>
        <p:spPr>
          <a:xfrm>
            <a:off x="7215206" y="5072074"/>
            <a:ext cx="428628" cy="359074"/>
          </a:xfrm>
          <a:custGeom>
            <a:avLst/>
            <a:gdLst>
              <a:gd name="connsiteX0" fmla="*/ 0 w 660400"/>
              <a:gd name="connsiteY0" fmla="*/ 487680 h 487680"/>
              <a:gd name="connsiteX1" fmla="*/ 436880 w 660400"/>
              <a:gd name="connsiteY1" fmla="*/ 365760 h 487680"/>
              <a:gd name="connsiteX2" fmla="*/ 660400 w 66040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487680">
                <a:moveTo>
                  <a:pt x="0" y="487680"/>
                </a:moveTo>
                <a:cubicBezTo>
                  <a:pt x="163406" y="467360"/>
                  <a:pt x="326813" y="447040"/>
                  <a:pt x="436880" y="365760"/>
                </a:cubicBezTo>
                <a:cubicBezTo>
                  <a:pt x="546947" y="284480"/>
                  <a:pt x="603673" y="142240"/>
                  <a:pt x="660400" y="0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6" name="รูปแบบอิสระ 58"/>
          <p:cNvSpPr/>
          <p:nvPr/>
        </p:nvSpPr>
        <p:spPr>
          <a:xfrm>
            <a:off x="4786314" y="3417592"/>
            <a:ext cx="276228" cy="154284"/>
          </a:xfrm>
          <a:custGeom>
            <a:avLst/>
            <a:gdLst>
              <a:gd name="connsiteX0" fmla="*/ 0 w 660400"/>
              <a:gd name="connsiteY0" fmla="*/ 487680 h 487680"/>
              <a:gd name="connsiteX1" fmla="*/ 436880 w 660400"/>
              <a:gd name="connsiteY1" fmla="*/ 365760 h 487680"/>
              <a:gd name="connsiteX2" fmla="*/ 660400 w 66040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487680">
                <a:moveTo>
                  <a:pt x="0" y="487680"/>
                </a:moveTo>
                <a:cubicBezTo>
                  <a:pt x="163406" y="467360"/>
                  <a:pt x="326813" y="447040"/>
                  <a:pt x="436880" y="365760"/>
                </a:cubicBezTo>
                <a:cubicBezTo>
                  <a:pt x="546947" y="284480"/>
                  <a:pt x="603673" y="142240"/>
                  <a:pt x="660400" y="0"/>
                </a:cubicBezTo>
              </a:path>
            </a:pathLst>
          </a:custGeom>
          <a:noFill/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2" name="Freeform 101"/>
          <p:cNvSpPr/>
          <p:nvPr/>
        </p:nvSpPr>
        <p:spPr>
          <a:xfrm>
            <a:off x="3139440" y="2025227"/>
            <a:ext cx="1137920" cy="281093"/>
          </a:xfrm>
          <a:custGeom>
            <a:avLst/>
            <a:gdLst>
              <a:gd name="connsiteX0" fmla="*/ 0 w 1137920"/>
              <a:gd name="connsiteY0" fmla="*/ 281093 h 281093"/>
              <a:gd name="connsiteX1" fmla="*/ 386080 w 1137920"/>
              <a:gd name="connsiteY1" fmla="*/ 16933 h 281093"/>
              <a:gd name="connsiteX2" fmla="*/ 1137920 w 1137920"/>
              <a:gd name="connsiteY2" fmla="*/ 179493 h 28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7920" h="281093">
                <a:moveTo>
                  <a:pt x="0" y="281093"/>
                </a:moveTo>
                <a:cubicBezTo>
                  <a:pt x="98213" y="157479"/>
                  <a:pt x="196427" y="33866"/>
                  <a:pt x="386080" y="16933"/>
                </a:cubicBezTo>
                <a:cubicBezTo>
                  <a:pt x="575733" y="0"/>
                  <a:pt x="856826" y="89746"/>
                  <a:pt x="1137920" y="179493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4" name="Freeform 103"/>
          <p:cNvSpPr/>
          <p:nvPr/>
        </p:nvSpPr>
        <p:spPr>
          <a:xfrm>
            <a:off x="7413946" y="4214818"/>
            <a:ext cx="658516" cy="418142"/>
          </a:xfrm>
          <a:custGeom>
            <a:avLst/>
            <a:gdLst>
              <a:gd name="connsiteX0" fmla="*/ 812800 w 812800"/>
              <a:gd name="connsiteY0" fmla="*/ 1188720 h 1188720"/>
              <a:gd name="connsiteX1" fmla="*/ 233680 w 812800"/>
              <a:gd name="connsiteY1" fmla="*/ 589280 h 1188720"/>
              <a:gd name="connsiteX2" fmla="*/ 0 w 812800"/>
              <a:gd name="connsiteY2" fmla="*/ 0 h 118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1188720">
                <a:moveTo>
                  <a:pt x="812800" y="1188720"/>
                </a:moveTo>
                <a:cubicBezTo>
                  <a:pt x="590973" y="988060"/>
                  <a:pt x="369147" y="787400"/>
                  <a:pt x="233680" y="589280"/>
                </a:cubicBezTo>
                <a:cubicBezTo>
                  <a:pt x="98213" y="391160"/>
                  <a:pt x="49106" y="195580"/>
                  <a:pt x="0" y="0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5" name="Freeform 104"/>
          <p:cNvSpPr/>
          <p:nvPr/>
        </p:nvSpPr>
        <p:spPr>
          <a:xfrm>
            <a:off x="6143636" y="3429000"/>
            <a:ext cx="1087144" cy="1203960"/>
          </a:xfrm>
          <a:custGeom>
            <a:avLst/>
            <a:gdLst>
              <a:gd name="connsiteX0" fmla="*/ 812800 w 812800"/>
              <a:gd name="connsiteY0" fmla="*/ 1188720 h 1188720"/>
              <a:gd name="connsiteX1" fmla="*/ 233680 w 812800"/>
              <a:gd name="connsiteY1" fmla="*/ 589280 h 1188720"/>
              <a:gd name="connsiteX2" fmla="*/ 0 w 812800"/>
              <a:gd name="connsiteY2" fmla="*/ 0 h 118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1188720">
                <a:moveTo>
                  <a:pt x="812800" y="1188720"/>
                </a:moveTo>
                <a:cubicBezTo>
                  <a:pt x="590973" y="988060"/>
                  <a:pt x="369147" y="787400"/>
                  <a:pt x="233680" y="589280"/>
                </a:cubicBezTo>
                <a:cubicBezTo>
                  <a:pt x="98213" y="391160"/>
                  <a:pt x="49106" y="195580"/>
                  <a:pt x="0" y="0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8" name="Freeform 107"/>
          <p:cNvSpPr/>
          <p:nvPr/>
        </p:nvSpPr>
        <p:spPr>
          <a:xfrm>
            <a:off x="5842000" y="1906693"/>
            <a:ext cx="1219200" cy="298027"/>
          </a:xfrm>
          <a:custGeom>
            <a:avLst/>
            <a:gdLst>
              <a:gd name="connsiteX0" fmla="*/ 0 w 1219200"/>
              <a:gd name="connsiteY0" fmla="*/ 298027 h 298027"/>
              <a:gd name="connsiteX1" fmla="*/ 853440 w 1219200"/>
              <a:gd name="connsiteY1" fmla="*/ 23707 h 298027"/>
              <a:gd name="connsiteX2" fmla="*/ 1219200 w 1219200"/>
              <a:gd name="connsiteY2" fmla="*/ 155787 h 29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298027">
                <a:moveTo>
                  <a:pt x="0" y="298027"/>
                </a:moveTo>
                <a:cubicBezTo>
                  <a:pt x="325120" y="172720"/>
                  <a:pt x="650240" y="47414"/>
                  <a:pt x="853440" y="23707"/>
                </a:cubicBezTo>
                <a:cubicBezTo>
                  <a:pt x="1056640" y="0"/>
                  <a:pt x="1137920" y="77893"/>
                  <a:pt x="1219200" y="155787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1" name="Freeform 110"/>
          <p:cNvSpPr/>
          <p:nvPr/>
        </p:nvSpPr>
        <p:spPr>
          <a:xfrm>
            <a:off x="6593840" y="1483360"/>
            <a:ext cx="900853" cy="558800"/>
          </a:xfrm>
          <a:custGeom>
            <a:avLst/>
            <a:gdLst>
              <a:gd name="connsiteX0" fmla="*/ 0 w 900853"/>
              <a:gd name="connsiteY0" fmla="*/ 0 h 558800"/>
              <a:gd name="connsiteX1" fmla="*/ 751840 w 900853"/>
              <a:gd name="connsiteY1" fmla="*/ 264160 h 558800"/>
              <a:gd name="connsiteX2" fmla="*/ 894080 w 900853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853" h="558800">
                <a:moveTo>
                  <a:pt x="0" y="0"/>
                </a:moveTo>
                <a:cubicBezTo>
                  <a:pt x="301413" y="85513"/>
                  <a:pt x="602827" y="171027"/>
                  <a:pt x="751840" y="264160"/>
                </a:cubicBezTo>
                <a:cubicBezTo>
                  <a:pt x="900853" y="357293"/>
                  <a:pt x="897466" y="458046"/>
                  <a:pt x="894080" y="558800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3" name="Freeform 112"/>
          <p:cNvSpPr/>
          <p:nvPr/>
        </p:nvSpPr>
        <p:spPr>
          <a:xfrm>
            <a:off x="5498253" y="1869440"/>
            <a:ext cx="140547" cy="325120"/>
          </a:xfrm>
          <a:custGeom>
            <a:avLst/>
            <a:gdLst>
              <a:gd name="connsiteX0" fmla="*/ 140547 w 140547"/>
              <a:gd name="connsiteY0" fmla="*/ 325120 h 325120"/>
              <a:gd name="connsiteX1" fmla="*/ 8467 w 140547"/>
              <a:gd name="connsiteY1" fmla="*/ 254000 h 325120"/>
              <a:gd name="connsiteX2" fmla="*/ 89747 w 140547"/>
              <a:gd name="connsiteY2" fmla="*/ 0 h 32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547" h="325120">
                <a:moveTo>
                  <a:pt x="140547" y="325120"/>
                </a:moveTo>
                <a:cubicBezTo>
                  <a:pt x="78740" y="316653"/>
                  <a:pt x="16934" y="308187"/>
                  <a:pt x="8467" y="254000"/>
                </a:cubicBezTo>
                <a:cubicBezTo>
                  <a:pt x="0" y="199813"/>
                  <a:pt x="44873" y="99906"/>
                  <a:pt x="89747" y="0"/>
                </a:cubicBezTo>
              </a:path>
            </a:pathLst>
          </a:cu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59513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“ความสุขมวลรวมของการ</a:t>
            </a:r>
            <a:r>
              <a:rPr lang="th-TH" dirty="0" err="1"/>
              <a:t>ทํางาน</a:t>
            </a:r>
            <a:r>
              <a:rPr lang="th-TH" dirty="0"/>
              <a:t>”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7524328" cy="426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5877272"/>
            <a:ext cx="7848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file:///C:/Users/Administrator.GO8GJFJZN5J0JR2/Downloads/Article09.pdf</a:t>
            </a:r>
            <a:endParaRPr lang="th-TH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428604"/>
            <a:ext cx="352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/>
              <a:t>7</a:t>
            </a:r>
            <a:endParaRPr lang="th-TH" sz="3600" b="1" dirty="0"/>
          </a:p>
        </p:txBody>
      </p:sp>
    </p:spTree>
    <p:extLst>
      <p:ext uri="{BB962C8B-B14F-4D97-AF65-F5344CB8AC3E}">
        <p14:creationId xmlns="" xmlns:p14="http://schemas.microsoft.com/office/powerpoint/2010/main" val="921447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HR Scorecard 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HR </a:t>
            </a:r>
            <a:r>
              <a:rPr lang="en-US" dirty="0"/>
              <a:t>Scorecard </a:t>
            </a:r>
            <a:r>
              <a:rPr lang="th-TH" dirty="0"/>
              <a:t>คือเครื่องมือ สำหรับใช้ประเมินผลสำเร็จด้านการบริหารทรัพยากรบุคคลขององค์กร เพื่อนำไปสู่การพัฒนาและเพิ่มขีดสมรรถนะกำลังคนขององค์กรให้มีความเข้มแข็งและสอดรับกับภารกิจขององค์กร ซึ่ง อ</a:t>
            </a:r>
            <a:r>
              <a:rPr lang="en-US" dirty="0"/>
              <a:t>.</a:t>
            </a:r>
            <a:r>
              <a:rPr lang="th-TH" dirty="0"/>
              <a:t>ก</a:t>
            </a:r>
            <a:r>
              <a:rPr lang="en-US" dirty="0"/>
              <a:t>.</a:t>
            </a:r>
            <a:r>
              <a:rPr lang="th-TH" dirty="0"/>
              <a:t>พ</a:t>
            </a:r>
            <a:r>
              <a:rPr lang="en-US" dirty="0"/>
              <a:t>. </a:t>
            </a:r>
            <a:r>
              <a:rPr lang="th-TH" dirty="0"/>
              <a:t>วิสามัญเกี่ยวกับการบริหารกำลังคนภาครัฐอย่างมีประสิทธิภาพ มีมติเห็นชอบต่อหลักการ องค์ประกอบและวิธีการประเมินระบบบริหารทรัพยากรบุคคลของส่วนราชการ</a:t>
            </a:r>
            <a:r>
              <a:rPr lang="en-US" dirty="0"/>
              <a:t> (5 </a:t>
            </a:r>
            <a:r>
              <a:rPr lang="th-TH" dirty="0"/>
              <a:t>กุมภาพันธ์</a:t>
            </a:r>
            <a:r>
              <a:rPr lang="en-US" dirty="0"/>
              <a:t> 2547) </a:t>
            </a:r>
            <a:r>
              <a:rPr lang="th-TH" dirty="0"/>
              <a:t>โดยใช้ชื่อเป็นภาษาไทยว่า </a:t>
            </a:r>
            <a:r>
              <a:rPr lang="en-US" b="1" dirty="0"/>
              <a:t>“</a:t>
            </a:r>
            <a:r>
              <a:rPr lang="th-TH" b="1" dirty="0"/>
              <a:t>การพัฒนาสมรรถนะการบริหารทรัพยากรบุคคล</a:t>
            </a:r>
            <a:r>
              <a:rPr lang="en-US" b="1" dirty="0"/>
              <a:t>” </a:t>
            </a:r>
            <a:r>
              <a:rPr lang="th-TH" dirty="0"/>
              <a:t>แทนความหมายของ</a:t>
            </a:r>
            <a:r>
              <a:rPr lang="en-US" dirty="0"/>
              <a:t> HR Scorecard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1086162" y="404664"/>
            <a:ext cx="535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8</a:t>
            </a:r>
            <a:r>
              <a:rPr lang="en-US" sz="3600" dirty="0" smtClean="0"/>
              <a:t>.</a:t>
            </a:r>
            <a:endParaRPr lang="th-TH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6093296"/>
            <a:ext cx="2168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R0234 </a:t>
            </a:r>
            <a:r>
              <a:rPr lang="th-TH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HR Score card</a:t>
            </a:r>
            <a:endParaRPr lang="th-TH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2849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  <a:hlinkClick r:id="rId2"/>
              </a:rPr>
              <a:t>องค์กรต้นแบบ ที่เป็นองค์กรแห่งความสุข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นก</a:t>
            </a:r>
            <a:r>
              <a:rPr lang="th-TH" sz="1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แอร์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ให้ความสำคัญต่อพนักงานเหมือนคนในครอบครัวเดียวกัน และใส่ใจรายละเอียดในเรื่องที่เกี่ยวกับความรู้สึกของพนักงาน พยายามสร้างความสัมพันธ์อันดีระหว่างองค์กรและครอบครัวของพนักงาน</a:t>
            </a:r>
          </a:p>
          <a:p>
            <a:pPr fontAlgn="base"/>
            <a:r>
              <a:rPr lang="th-TH" sz="1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เอส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แอนด์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พี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 ให้ความสำคัญเรื่องความสุขภายในองค์กร โดยมุ่งหวังให้พนักงานทำงานด้วยใจรักและได้รับการพัฒนาอย่างต่อเนื่อง โดยมีการกำหนดเรื่องความสุขภายในองค์กรเป็นแผนกลยุทธ์ของบริษัท</a:t>
            </a:r>
          </a:p>
          <a:p>
            <a:pPr fontAlgn="base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ฝาจีบ จำกัด (มหาชน)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 มุ่งที่จะตอบสนองให้พนักงานมีความสุข โดยจัดออกมาเป็นการฝึกอบรมพัฒนาความรู้ความสามารถ กิจกรรมการผ่อนคลายและการดูแลพนักงานด้วยการจัดสวัสดิการที่หลากหลาย</a:t>
            </a:r>
          </a:p>
          <a:p>
            <a:pPr fontAlgn="base"/>
            <a:r>
              <a:rPr lang="th-TH" sz="1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กิฟฟารีน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 สร้างความสุขบนพื้นฐานของการ “ให้” ทำให้เกิดการแบ่งปันอย่างทั่วถึงในองค์การ รวมถึงยึดหลัก “คุณธรรม” ในการทำงาน ไม่โยนความผิดให้แก่กัน แต่เน้นค้นหาความผิดที่ตนเองก่อน และกล้ายอมรับความผิดที่เกิดขึ้น รวมถึงแก้ไขข้อผิดพลาด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นั้น</a:t>
            </a:r>
          </a:p>
          <a:p>
            <a:pPr fontAlgn="base"/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ซีพี</a:t>
            </a:r>
            <a:r>
              <a:rPr lang="th-TH" sz="1400" dirty="0" err="1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เอฟ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“Happy Workplace”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สร้างองค์กรแห่งความสุข สู่การเติบโตยั่งยืน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  <a:hlinkClick r:id="rId3"/>
              </a:rPr>
              <a:t> 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องค์กรแห่งความสุข แบบฉบับ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ซีพี</a:t>
            </a:r>
            <a:r>
              <a:rPr lang="th-TH" sz="1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เอฟเวย์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/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และอีกมากมายกว่า 200 องค์กรต้นแบบ ที่มีการสร้างองค์กรแห่งความสุขอย่างเป็นรูปธรรม และมีประเมิน ตัวชี้วัดดัชนีความสุขในมิติต่างๆ ตลอดเวลานะครับ</a:t>
            </a:r>
          </a:p>
          <a:p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76056" y="5661248"/>
            <a:ext cx="360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  <a:r>
              <a:rPr lang="th-TH" sz="14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ในเวปไซต์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ของศูนย์สร้างเสริมสุข</a:t>
            </a:r>
            <a:r>
              <a:rPr lang="th-TH" sz="14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ภาวะ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http://www.happy8workplace.com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/</a:t>
            </a:r>
            <a:endParaRPr lang="en-US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R0025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7072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83568" y="980728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>
                <a:hlinkClick r:id="rId2"/>
              </a:rPr>
              <a:t>ซีพี</a:t>
            </a:r>
            <a:r>
              <a:rPr lang="th-TH" sz="1800" dirty="0" err="1">
                <a:hlinkClick r:id="rId2"/>
              </a:rPr>
              <a:t>เอฟ</a:t>
            </a:r>
            <a:r>
              <a:rPr lang="th-TH" sz="1800" dirty="0">
                <a:hlinkClick r:id="rId2"/>
              </a:rPr>
              <a:t> </a:t>
            </a:r>
            <a:r>
              <a:rPr lang="en-US" sz="1800" dirty="0">
                <a:hlinkClick r:id="rId2"/>
              </a:rPr>
              <a:t>“Happy Workplace” </a:t>
            </a:r>
            <a:r>
              <a:rPr lang="th-TH" sz="1800" dirty="0">
                <a:hlinkClick r:id="rId2"/>
              </a:rPr>
              <a:t>สร้างองค์กรแห่งความสุข สู่การเติบโตยั่งยืน</a:t>
            </a:r>
            <a:r>
              <a:rPr lang="en-US" sz="1800" dirty="0">
                <a:hlinkClick r:id="rId2"/>
              </a:rPr>
              <a:t> </a:t>
            </a:r>
            <a:r>
              <a:rPr lang="en-US" sz="1800" dirty="0" smtClean="0"/>
              <a:t> </a:t>
            </a:r>
            <a:r>
              <a:rPr lang="th-TH" sz="1800" b="1" dirty="0"/>
              <a:t>องค์กรแห่งความสุข แบบฉบับ </a:t>
            </a:r>
            <a:r>
              <a:rPr lang="en-US" sz="1800" b="1" dirty="0"/>
              <a:t>“</a:t>
            </a:r>
            <a:r>
              <a:rPr lang="th-TH" sz="1800" b="1" dirty="0"/>
              <a:t>ซีพี</a:t>
            </a:r>
            <a:r>
              <a:rPr lang="th-TH" sz="1800" b="1" dirty="0" err="1"/>
              <a:t>เอฟเวย์</a:t>
            </a:r>
            <a:r>
              <a:rPr lang="en-US" sz="1800" b="1" dirty="0"/>
              <a:t>”</a:t>
            </a:r>
            <a:endParaRPr lang="th-TH" sz="1800" dirty="0"/>
          </a:p>
        </p:txBody>
      </p:sp>
      <p:pic>
        <p:nvPicPr>
          <p:cNvPr id="5" name="รูปภาพ 4" descr="http://www.cpthailand.com/Portals/2/picture/people/K.Adirek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92127"/>
            <a:ext cx="952500" cy="157752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สี่เหลี่ยมผืนผ้า 5"/>
          <p:cNvSpPr/>
          <p:nvPr/>
        </p:nvSpPr>
        <p:spPr>
          <a:xfrm>
            <a:off x="649536" y="2181057"/>
            <a:ext cx="3922464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“บุคลากร คือ พลังสำคัญในการขับเคลื่อนองค์กรสู่เป้าหมายความสำเร็จ”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นั่นคือถ้อยคำที่เราได้ยินบ่อยครั้ง จาก 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 นายอดิเรก ศรีประทักษ์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  กรรมการผู้จัดการใหญ่และประธานคณะผู้บริหาร บริษัท เจริญโภคภัณฑ์อาหาร จำกัด (มหาชน) หรือ ซีพี</a:t>
            </a:r>
            <a:r>
              <a:rPr lang="th-TH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เอฟ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 ผู้นำธุรกิจเกษตรอุตสาหกรรมและอาหารครบวงจร เพราะ ซีพี</a:t>
            </a:r>
            <a:r>
              <a:rPr lang="th-TH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เอฟ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 ถือเป็นองค์กรขนาดใหญ่ที่ผลิตอาหารป้อนประชากรโลกกว่า 3,000 ล้านคน  ฉะนั้น การที่องค์กรจะก้าวไปข้างหน้าอย่างแข็งแกร่งและยั่งยืนนั้น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 “พลังคน”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 คือ หัวใจสำคัญในการสร้าง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 “พลังองค์กร”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  นอกจาก ซีพี</a:t>
            </a:r>
            <a:r>
              <a:rPr lang="th-TH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เอฟ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จะให้ความสำคัญกับแผนพัฒนาทรัพยากรบุคคลที่เข้มข้นในทุกระดับอาทิ แผนการพัฒนาผู้นำ, แผนการสร้างผู้นำรุ่นใหม่ให้รู้จักการทำตลาดต่างประเทศ, ความก้าวหน้าในการทำงาน (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Career Path), 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การสร้างผู้สืบทอดตำแหน่ง (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Successor) 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แล้ว </a:t>
            </a:r>
            <a:b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หากแต่ซีพี</a:t>
            </a:r>
            <a:r>
              <a:rPr lang="th-TH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เอฟ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 ยังเชื่อมั่นว่า การสร้างองค์กรแห่งความสุข หรือ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 “</a:t>
            </a:r>
            <a:r>
              <a:rPr lang="en-US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Happy Workplace”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ก็ถือเป็นหัวใจสำคัญที่เชื่อมโยงความ</a:t>
            </a:r>
            <a:r>
              <a:rPr lang="th-TH" sz="11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ผูกพันธ์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 คน และ องค์กร ให้เดินหน้าไปพร้อมกันอย่างยั่งยืน </a:t>
            </a:r>
            <a:b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6450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พิชิตธุรกิจยุค </a:t>
            </a:r>
            <a:r>
              <a:rPr lang="en-US" b="1" dirty="0"/>
              <a:t>AEC </a:t>
            </a:r>
            <a:r>
              <a:rPr lang="th-TH" b="1" dirty="0"/>
              <a:t>ด้วย`ดัชนีความสุข</a:t>
            </a:r>
            <a:r>
              <a:rPr lang="th-TH" b="1" dirty="0" smtClean="0"/>
              <a:t>`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23528" y="1135196"/>
            <a:ext cx="799288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กระทรวงแรงงาน ในวันที่เข้าร่วมงานแสดงผลงาน 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10 ต้นแบบองค์กรสุขภาวะในอุตสาหกรรม เครื่องนุ่งห่ม (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Happy Work-Life Variety Show) 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และเปิด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โครงการส่งเสริมการเป็นองค์กรสุขภาวะในอุตสาหกรรมแฟชั่น (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Fashions Happiness Design) 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โดย มูลนิธิพัฒนาอุตสาหกรรมเครื่อง นุ่งห่มไทย และสำนักงานกองทุนสนับสนุนการ สร้างเสริมสุขภาพ (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สสส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.)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 ที่ผ่านมา  ประเด็นเรื่อง </a:t>
            </a:r>
            <a:r>
              <a:rPr lang="th-TH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"การสร้างองค์กรแห่งความสุข" (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Happy Workplace)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ถูกหยิบยกมาพูดถึงกันมากขึ้นในภาคอุตสาหกรรมเครื่องนุ่งห่ม ยุคที่สถานการณ์เปลี่ยน การแข่งขันรุนแรง ขณะเครื่องมือเดิมๆ ที่เคยใช้กัน ชักจะไม่พอและ "เอาไม่อยู่" ในยุคนี้ แม้แต่การสนับสนุนของกระทรวงแรงงาน ก็ขยายมาให้ความสำคัญกับแรงงานครอบคลุมทั้ง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th-TH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"3 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H" </a:t>
            </a:r>
            <a:r>
              <a:rPr lang="th-TH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นั่นคือ 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Hand </a:t>
            </a:r>
            <a:r>
              <a:rPr lang="th-TH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ฝีมือ 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Head </a:t>
            </a:r>
            <a:r>
              <a:rPr lang="th-TH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สมอง และ 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Heart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จิตใจ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563888" y="429309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dirty="0" smtClean="0"/>
              <a:t>โดย </a:t>
            </a:r>
            <a:r>
              <a:rPr lang="en-US" dirty="0" err="1" smtClean="0">
                <a:hlinkClick r:id="rId2" tooltip="View user profile."/>
              </a:rPr>
              <a:t>arphawan</a:t>
            </a:r>
            <a:r>
              <a:rPr lang="en-US" dirty="0" smtClean="0">
                <a:hlinkClick r:id="rId2" tooltip="View user profile."/>
              </a:rPr>
              <a:t> </a:t>
            </a:r>
            <a:r>
              <a:rPr lang="en-US" dirty="0" err="1" smtClean="0">
                <a:hlinkClick r:id="rId2" tooltip="View user profile."/>
              </a:rPr>
              <a:t>sopontammarak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วันที่ 27 พฤษภาคม 2557</a:t>
            </a:r>
            <a:endParaRPr lang="en-US" dirty="0" smtClean="0"/>
          </a:p>
          <a:p>
            <a:r>
              <a:rPr lang="th-TH" dirty="0" err="1" smtClean="0"/>
              <a:t>สสส</a:t>
            </a:r>
            <a:r>
              <a:rPr lang="th-TH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55549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9792" y="2204864"/>
            <a:ext cx="35205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/>
              <a:t>Back up</a:t>
            </a:r>
            <a:endParaRPr lang="th-TH" sz="8000" b="1" dirty="0"/>
          </a:p>
        </p:txBody>
      </p:sp>
    </p:spTree>
    <p:extLst>
      <p:ext uri="{BB962C8B-B14F-4D97-AF65-F5344CB8AC3E}">
        <p14:creationId xmlns="" xmlns:p14="http://schemas.microsoft.com/office/powerpoint/2010/main" val="1208744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คุณภาพชีวิตการทำงาน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37278"/>
            <a:ext cx="5083672" cy="421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398" y="4725144"/>
            <a:ext cx="5336792" cy="124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1.</a:t>
            </a:r>
            <a:endParaRPr lang="th-TH" b="1" dirty="0"/>
          </a:p>
        </p:txBody>
      </p:sp>
    </p:spTree>
    <p:extLst>
      <p:ext uri="{BB962C8B-B14F-4D97-AF65-F5344CB8AC3E}">
        <p14:creationId xmlns="" xmlns:p14="http://schemas.microsoft.com/office/powerpoint/2010/main" val="326727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63" y="3175862"/>
            <a:ext cx="7381077" cy="334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43"/>
          <a:stretch/>
        </p:blipFill>
        <p:spPr bwMode="auto">
          <a:xfrm>
            <a:off x="4644007" y="992892"/>
            <a:ext cx="3542233" cy="2182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2407" y="476672"/>
            <a:ext cx="405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กพ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 วัดคุณภาพชีวิตข้าราชการ ปี 2553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47667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2.</a:t>
            </a:r>
            <a:endParaRPr lang="th-TH" b="1" dirty="0"/>
          </a:p>
        </p:txBody>
      </p:sp>
    </p:spTree>
    <p:extLst>
      <p:ext uri="{BB962C8B-B14F-4D97-AF65-F5344CB8AC3E}">
        <p14:creationId xmlns="" xmlns:p14="http://schemas.microsoft.com/office/powerpoint/2010/main" val="137982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กรอบของสุขภาวะในที่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ทำงาน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WHO : Healthy Workplace Framework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2"/>
          </a:xfrm>
        </p:spPr>
        <p:txBody>
          <a:bodyPr>
            <a:normAutofit fontScale="55000" lnSpcReduction="20000"/>
          </a:bodyPr>
          <a:lstStyle/>
          <a:p>
            <a:pPr marL="0" indent="0" fontAlgn="base"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องค์การอนามัยโลก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Burton, 2010)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ได้กำหนดแนวทางของการสร้างเสริมสุขภาวะในที่ทำงานขึ้น เพื่อผลักดันให้เกิดประสิทธิภาพและความสามารถในการผลิตและการแข่งขัยขององค์กรนั้น องค์กรจะต้องพิจารณาแนวทาง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 4 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ด้าน ซึ่งมีรายละเอียดดังนี้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  <a:p>
            <a:pPr lvl="0" fontAlgn="base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สภาพแวดล้อม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ทางกายภาพ หมายถึง ส่วนของสิ่งอำนวยความสะดวกในที่ทำงาน เช่น สิ่งก่อสร้างต่าง ๆ อากาศ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เครื่องจักร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เฟอร์นิเจอร์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ผลิตภัณฑ์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เคมี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วัสดุ และกระบวนการที่ปรากฏในสถานประกอบการ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ซึ่งมีผลกระทบต่อความปลอดภัยทั้งทางร่างกายและจิตใจ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ตลอดจนสุขภาวะและความเป็นอยู่ของพนักงาน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สภาพแวดล้อมทางกายภาพนับเป็นพื้นฐานของความปลอดภัยและสุขภาวะในการประกอบอาชีพ และส่งผลกระทบต่อการทำงาน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ความเจ็บป่วย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การบาดเจ็บ และอาจก่อให้เกิดการพิการหรือเสียชีวิตได้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lvl="0" fontAlgn="base"/>
            <a:r>
              <a:rPr lang="th-TH" dirty="0">
                <a:latin typeface="TH SarabunPSK" pitchFamily="34" charset="-34"/>
                <a:cs typeface="TH SarabunPSK" pitchFamily="34" charset="-34"/>
              </a:rPr>
              <a:t>สภาพแวดล้อมทางจิตสังคม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หมายถึง องค์กร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การทำงานวัฒนธรรมองค์กร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ทัศนคติ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ความเชื่อ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ค่านิยม และการปฏิบัติ และส่งผลกระทบต่อความผาสุกของพนักงานทั้งทางด้านร่างกายและจิตใจ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ซึ่งอาจก่อให้เกิดความเครียดขึ้นได้ เช่น การขาดนโยบายและแนวทางปฏิบัติที่ชัดเจนในองค์กร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ขาดการสนับสนุนรูปแบบการดำเนินชีวิตที่มีสุขภาวะ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เป็นต้น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lvl="0" fontAlgn="base"/>
            <a:r>
              <a:rPr lang="th-TH" dirty="0">
                <a:latin typeface="TH SarabunPSK" pitchFamily="34" charset="-34"/>
                <a:cs typeface="TH SarabunPSK" pitchFamily="34" charset="-34"/>
              </a:rPr>
              <a:t>แหล่งของสุขภาวะบุคคลในที่ทำงาน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หมายถึง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สภาพแวดล้อมที่สนับสนุนบริการสุขภาพ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ข่าวสาร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ทรัพยากรและโอกาสที่บริษัทหรือองค์กรจัดเตรียมไว้สำหรับพนักงาน หรือสนับสนุน หรือกระตุ้นเพื่อปรับปรุง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หรือคงไว้ซึ่งวิธีปฏิบัติในการดำเนินชีวิตอย่างมีสุขภาวะ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มีการติดตามและสนับสนุนทั้งสุขภาพทางกายและสุขภาพจิต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lvl="0" fontAlgn="base"/>
            <a:r>
              <a:rPr lang="th-TH" dirty="0">
                <a:latin typeface="TH SarabunPSK" pitchFamily="34" charset="-34"/>
                <a:cs typeface="TH SarabunPSK" pitchFamily="34" charset="-34"/>
              </a:rPr>
              <a:t>ชุมชนบริษัท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เป็นความเชื่อมโยงของชุมชนและบริษัท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อันประกอบด้วย กิจกรรม ทักษะ ความเชี่ยวชาญและแหล่งทรัพยากรอื่น ๆ ความผูกพันของบริษัท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สภาพชุมชนทั้งทางกายภาพและสังคม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ก่อให้เกิดผลกระทบต่อสุขภาพกายและสุขภาพใจ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 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ความปลอดภัยและความผาสุกของพนักงานและ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ครอบครัว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27584" y="5805264"/>
            <a:ext cx="74888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accent2">
                    <a:lumMod val="75000"/>
                  </a:schemeClr>
                </a:solidFill>
              </a:rPr>
              <a:t>Burton, J (2010). WHO  Healthy Workplace  Framework  and  Model : Background and Supporting  literature and Practices. Submitted to Evelyn  </a:t>
            </a:r>
            <a:r>
              <a:rPr lang="en-US" sz="1050" dirty="0" err="1">
                <a:solidFill>
                  <a:schemeClr val="accent2">
                    <a:lumMod val="75000"/>
                  </a:schemeClr>
                </a:solidFill>
              </a:rPr>
              <a:t>Kortum</a:t>
            </a:r>
            <a:r>
              <a:rPr lang="en-US" sz="1050" dirty="0">
                <a:solidFill>
                  <a:schemeClr val="accent2">
                    <a:lumMod val="75000"/>
                  </a:schemeClr>
                </a:solidFill>
              </a:rPr>
              <a:t>. (WHO Headquarters, Geneva, Geneva, Switzerland  February 2010)</a:t>
            </a:r>
            <a:endParaRPr lang="th-TH" sz="105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620688"/>
            <a:ext cx="372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/>
              <a:t>4</a:t>
            </a:r>
            <a:endParaRPr lang="th-TH" sz="4000" b="1" dirty="0"/>
          </a:p>
        </p:txBody>
      </p:sp>
    </p:spTree>
    <p:extLst>
      <p:ext uri="{BB962C8B-B14F-4D97-AF65-F5344CB8AC3E}">
        <p14:creationId xmlns="" xmlns:p14="http://schemas.microsoft.com/office/powerpoint/2010/main" val="3391898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0"/>
            <a:ext cx="5112568" cy="2681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3331504" cy="244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04550"/>
            <a:ext cx="4695825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539552" y="6402814"/>
            <a:ext cx="5814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แผนงานสุขภาวะองค์กรเอกชน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สำนักงาน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กองทุนสนับสนุนการสร้าง เสริมสุขภาพ,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2552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6296" y="6310481"/>
            <a:ext cx="1496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R20 – HAPPY MODEL</a:t>
            </a:r>
            <a:endParaRPr lang="th-TH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862421"/>
            <a:ext cx="372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/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341107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9552" y="6237312"/>
            <a:ext cx="581439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แผนงานสุขภาวะองค์กรเอกชน </a:t>
            </a: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กองทุนสนับสนุนการสร้าง เสริมสุขภาพ, </a:t>
            </a: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2552</a:t>
            </a:r>
            <a:endParaRPr lang="th-TH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96" y="188640"/>
            <a:ext cx="4112630" cy="311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130" y="1746329"/>
            <a:ext cx="47529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44208" y="620688"/>
            <a:ext cx="652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/>
              <a:t>6.1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6144979"/>
            <a:ext cx="1496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R20 – HAPPY MODEL</a:t>
            </a:r>
            <a:endParaRPr lang="th-TH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530568" y="5904716"/>
            <a:ext cx="2015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โครงการอยู่ระหว่างดำเนินการ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1326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18982"/>
            <a:ext cx="8229600" cy="1143000"/>
          </a:xfrm>
        </p:spPr>
        <p:txBody>
          <a:bodyPr>
            <a:noAutofit/>
          </a:bodyPr>
          <a:lstStyle/>
          <a:p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 การพัฒนาสร้างเสริมความสุขคนทำงานเพื่อความยั่งยืน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</a:t>
            </a: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การดำเนินงานในรูปแบบ </a:t>
            </a: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ศูนย์วิจัยความสุขคนทำงานแห่งประเทศไทย</a:t>
            </a: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Healthy Workplace for All: Thailand Centre for Happy Worker Studies: TCHS)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87624" y="2981270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         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สำนักสนับสนุนสุขภาวะองค์กร สำนักงานกองทุนสนับสนุนการสร้างเสริมสุขภาพ (</a:t>
            </a:r>
            <a:r>
              <a:rPr lang="th-TH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สสส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.) สนับสนุนให้ คณะนักวิจัยของสถาบันวิจัยประชากรและสังคม มหาวิทยาลัยมหิดล ดำเนินการวิจัยและพัฒนา คุณภาพชีวิตและความสุข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คนทำงานในประเทศไทย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มาอย่างต่อเนื่อง รวมถึง ได้ร่วมในการพัฒนา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เครื่องมือวัดความสุขคนทำงานและองค์กรแห่งความสุข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ในทุกระยะให้เป็นเครื่องมือวัดคุณภาพชีวิตและความสุข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คนทำงาน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ที่เป็นบริบทของสังคมไทย และประกอบด้วย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ที่เหมาะสม สอดคล้องกับการดำเนินวิถีชีวิต ของ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คนทำงาน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ทุกประเภทและทุกระดับในสังคมไทยตลอดจนได้สนับสนุน ให้ คณะนักวิจัยของสถาบันวิจัยประชากรและสังคม ทำการสำรวจ และติดตาม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สถานการณ์ความสุขคนทำงานในประเทศไทย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มาอย่างต่อเนื่อง ภายใต้โครงการ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จับตาสถานการณ์ความสุขของคนทำงานในประเทศไทย พ.ศ.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2554 – 2557”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7700" y="577317"/>
            <a:ext cx="652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/>
              <a:t>6.2</a:t>
            </a:r>
            <a:endParaRPr lang="th-TH" sz="4000" b="1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14264" y="594928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/>
              <a:t>http://www.happinometer.ipsr.mahidol.ac.th/tchs.php</a:t>
            </a:r>
            <a:endParaRPr lang="th-TH" sz="1400" dirty="0"/>
          </a:p>
        </p:txBody>
      </p:sp>
      <p:pic>
        <p:nvPicPr>
          <p:cNvPr id="5122" name="Picture 2" descr="happinom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-2393950"/>
            <a:ext cx="9144000" cy="1876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appinom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-2241550"/>
            <a:ext cx="9144000" cy="1876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46" y="260648"/>
            <a:ext cx="5624708" cy="115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56424" y="6243905"/>
            <a:ext cx="119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R022 TCHS</a:t>
            </a:r>
            <a:endParaRPr lang="th-TH" sz="1800" dirty="0"/>
          </a:p>
        </p:txBody>
      </p:sp>
    </p:spTree>
    <p:extLst>
      <p:ext uri="{BB962C8B-B14F-4D97-AF65-F5344CB8AC3E}">
        <p14:creationId xmlns="" xmlns:p14="http://schemas.microsoft.com/office/powerpoint/2010/main" val="1822962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1"/>
            <a:ext cx="283026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25146"/>
            <a:ext cx="2520280" cy="197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28384" y="128727"/>
            <a:ext cx="652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/>
              <a:t>6.3</a:t>
            </a:r>
            <a:endParaRPr lang="th-TH" sz="4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3956038" cy="236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56424" y="6243905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R023 </a:t>
            </a:r>
            <a:r>
              <a:rPr lang="th-TH" sz="1800" dirty="0" smtClean="0"/>
              <a:t>ดัชนี</a:t>
            </a:r>
            <a:endParaRPr lang="th-TH" sz="1800" dirty="0"/>
          </a:p>
        </p:txBody>
      </p:sp>
    </p:spTree>
    <p:extLst>
      <p:ext uri="{BB962C8B-B14F-4D97-AF65-F5344CB8AC3E}">
        <p14:creationId xmlns="" xmlns:p14="http://schemas.microsoft.com/office/powerpoint/2010/main" val="220281468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878</Words>
  <Application>Microsoft Office PowerPoint</Application>
  <PresentationFormat>On-screen Show (4:3)</PresentationFormat>
  <Paragraphs>125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ชุดรูปแบบของ Office</vt:lpstr>
      <vt:lpstr>เจ้าหน้าที่มีความสุข</vt:lpstr>
      <vt:lpstr>Slide 2</vt:lpstr>
      <vt:lpstr>คุณภาพชีวิตการทำงาน</vt:lpstr>
      <vt:lpstr>Slide 4</vt:lpstr>
      <vt:lpstr>กรอบของสุขภาวะในที่ทำงาน  (WHO : Healthy Workplace Framework)</vt:lpstr>
      <vt:lpstr>Slide 6</vt:lpstr>
      <vt:lpstr>Slide 7</vt:lpstr>
      <vt:lpstr>โครงการ การพัฒนาสร้างเสริมความสุขคนทำงานเพื่อความยั่งยืน  โดยการดำเนินงานในรูปแบบ “ศูนย์วิจัยความสุขคนทำงานแห่งประเทศไทย”  (Healthy Workplace for All: Thailand Centre for Happy Worker Studies: TCHS) </vt:lpstr>
      <vt:lpstr>Slide 9</vt:lpstr>
      <vt:lpstr>“ความสุขมวลรวมของการทํางาน”</vt:lpstr>
      <vt:lpstr>HR Scorecard </vt:lpstr>
      <vt:lpstr>องค์กรต้นแบบ ที่เป็นองค์กรแห่งความสุข </vt:lpstr>
      <vt:lpstr>Slide 13</vt:lpstr>
      <vt:lpstr>พิชิตธุรกิจยุค AEC ด้วย`ดัชนีความสุข`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การวัด เจ้าหน้าที่มีความสุข</dc:title>
  <dc:creator>Windows User</dc:creator>
  <cp:lastModifiedBy>Corporate Edition</cp:lastModifiedBy>
  <cp:revision>64</cp:revision>
  <dcterms:created xsi:type="dcterms:W3CDTF">2016-05-11T21:37:29Z</dcterms:created>
  <dcterms:modified xsi:type="dcterms:W3CDTF">2016-05-13T03:21:04Z</dcterms:modified>
</cp:coreProperties>
</file>