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74" r:id="rId4"/>
    <p:sldId id="269" r:id="rId5"/>
    <p:sldId id="267" r:id="rId6"/>
    <p:sldId id="270" r:id="rId7"/>
    <p:sldId id="271" r:id="rId8"/>
    <p:sldId id="272" r:id="rId9"/>
    <p:sldId id="273" r:id="rId10"/>
    <p:sldId id="266" r:id="rId11"/>
  </p:sldIdLst>
  <p:sldSz cx="12192000" cy="6858000"/>
  <p:notesSz cx="6797675" cy="9926638"/>
  <p:embeddedFontLst>
    <p:embeddedFont>
      <p:font typeface="Angsana New" pitchFamily="18" charset="-34"/>
      <p:regular r:id="rId12"/>
      <p:bold r:id="rId13"/>
      <p:italic r:id="rId14"/>
      <p:boldItalic r:id="rId15"/>
    </p:embeddedFont>
    <p:embeddedFont>
      <p:font typeface="TH SarabunPSK" pitchFamily="34" charset="-34"/>
      <p:regular r:id="rId16"/>
      <p:bold r:id="rId17"/>
      <p:italic r:id="rId18"/>
      <p:boldItalic r:id="rId19"/>
    </p:embeddedFont>
    <p:embeddedFont>
      <p:font typeface="Calibri" pitchFamily="34" charset="0"/>
      <p:regular r:id="rId20"/>
      <p:bold r:id="rId21"/>
      <p:italic r:id="rId22"/>
      <p:boldItalic r:id="rId23"/>
    </p:embeddedFont>
    <p:embeddedFont>
      <p:font typeface="Cordia New" pitchFamily="34" charset="-34"/>
      <p:regular r:id="rId24"/>
      <p:bold r:id="rId25"/>
      <p:italic r:id="rId26"/>
      <p:boldItalic r:id="rId27"/>
    </p:embeddedFont>
    <p:embeddedFont>
      <p:font typeface="Comic Sans MS" pitchFamily="66" charset="0"/>
      <p:regular r:id="rId28"/>
      <p:bold r:id="rId29"/>
    </p:embeddedFont>
    <p:embeddedFont>
      <p:font typeface="Algerian" pitchFamily="82" charset="0"/>
      <p:regular r:id="rId30"/>
    </p:embeddedFont>
    <p:embeddedFont>
      <p:font typeface="Calibri Light" charset="0"/>
      <p:regular r:id="rId31"/>
      <p:italic r:id="rId32"/>
    </p:embeddedFont>
  </p:embeddedFontLst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48" d="100"/>
          <a:sy n="48" d="100"/>
        </p:scale>
        <p:origin x="-114" y="-13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font" Target="fonts/font15.fntdata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font" Target="fonts/font1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3.fntdata"/><Relationship Id="rId32" Type="http://schemas.openxmlformats.org/officeDocument/2006/relationships/font" Target="fonts/font21.fntdata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font" Target="fonts/font17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31" Type="http://schemas.openxmlformats.org/officeDocument/2006/relationships/font" Target="fonts/font2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font" Target="fonts/font16.fntdata"/><Relationship Id="rId30" Type="http://schemas.openxmlformats.org/officeDocument/2006/relationships/font" Target="fonts/font19.fntdata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0BB67-0117-445C-86D4-E36DD9F2C541}" type="datetimeFigureOut">
              <a:rPr lang="th-TH" smtClean="0"/>
              <a:pPr/>
              <a:t>03/04/60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23159-174E-443E-9800-0996AE6E7667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348037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0BB67-0117-445C-86D4-E36DD9F2C541}" type="datetimeFigureOut">
              <a:rPr lang="th-TH" smtClean="0"/>
              <a:pPr/>
              <a:t>03/04/60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23159-174E-443E-9800-0996AE6E7667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1972182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0BB67-0117-445C-86D4-E36DD9F2C541}" type="datetimeFigureOut">
              <a:rPr lang="th-TH" smtClean="0"/>
              <a:pPr/>
              <a:t>03/04/60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23159-174E-443E-9800-0996AE6E7667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1332067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0BB67-0117-445C-86D4-E36DD9F2C541}" type="datetimeFigureOut">
              <a:rPr lang="th-TH" smtClean="0"/>
              <a:pPr/>
              <a:t>03/04/60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23159-174E-443E-9800-0996AE6E7667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2886485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0BB67-0117-445C-86D4-E36DD9F2C541}" type="datetimeFigureOut">
              <a:rPr lang="th-TH" smtClean="0"/>
              <a:pPr/>
              <a:t>03/04/60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23159-174E-443E-9800-0996AE6E7667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3216149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0BB67-0117-445C-86D4-E36DD9F2C541}" type="datetimeFigureOut">
              <a:rPr lang="th-TH" smtClean="0"/>
              <a:pPr/>
              <a:t>03/04/60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23159-174E-443E-9800-0996AE6E7667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1764562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0BB67-0117-445C-86D4-E36DD9F2C541}" type="datetimeFigureOut">
              <a:rPr lang="th-TH" smtClean="0"/>
              <a:pPr/>
              <a:t>03/04/60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สไลด์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23159-174E-443E-9800-0996AE6E7667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2670024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0BB67-0117-445C-86D4-E36DD9F2C541}" type="datetimeFigureOut">
              <a:rPr lang="th-TH" smtClean="0"/>
              <a:pPr/>
              <a:t>03/04/60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สไลด์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23159-174E-443E-9800-0996AE6E7667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2291745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0BB67-0117-445C-86D4-E36DD9F2C541}" type="datetimeFigureOut">
              <a:rPr lang="th-TH" smtClean="0"/>
              <a:pPr/>
              <a:t>03/04/60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23159-174E-443E-9800-0996AE6E7667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3832837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0BB67-0117-445C-86D4-E36DD9F2C541}" type="datetimeFigureOut">
              <a:rPr lang="th-TH" smtClean="0"/>
              <a:pPr/>
              <a:t>03/04/60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23159-174E-443E-9800-0996AE6E7667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2580899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0BB67-0117-445C-86D4-E36DD9F2C541}" type="datetimeFigureOut">
              <a:rPr lang="th-TH" smtClean="0"/>
              <a:pPr/>
              <a:t>03/04/60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23159-174E-443E-9800-0996AE6E7667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2072531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C0BB67-0117-445C-86D4-E36DD9F2C541}" type="datetimeFigureOut">
              <a:rPr lang="th-TH" smtClean="0"/>
              <a:pPr/>
              <a:t>03/04/60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E23159-174E-443E-9800-0996AE6E7667}" type="slidenum">
              <a:rPr lang="th-TH" smtClean="0"/>
              <a:pPr/>
              <a:t>‹#›</a:t>
            </a:fld>
            <a:endParaRPr lang="th-TH"/>
          </a:p>
        </p:txBody>
      </p:sp>
      <p:pic>
        <p:nvPicPr>
          <p:cNvPr id="8" name="รูปภาพ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07290" y="21963"/>
            <a:ext cx="1684710" cy="513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66010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18" Type="http://schemas.openxmlformats.org/officeDocument/2006/relationships/image" Target="../media/image30.png"/><Relationship Id="rId3" Type="http://schemas.openxmlformats.org/officeDocument/2006/relationships/image" Target="../media/image16.png"/><Relationship Id="rId21" Type="http://schemas.openxmlformats.org/officeDocument/2006/relationships/image" Target="../media/image33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17" Type="http://schemas.openxmlformats.org/officeDocument/2006/relationships/image" Target="../media/image29.png"/><Relationship Id="rId2" Type="http://schemas.openxmlformats.org/officeDocument/2006/relationships/image" Target="../media/image6.png"/><Relationship Id="rId16" Type="http://schemas.openxmlformats.org/officeDocument/2006/relationships/image" Target="../media/image28.png"/><Relationship Id="rId20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24" Type="http://schemas.openxmlformats.org/officeDocument/2006/relationships/image" Target="../media/image36.png"/><Relationship Id="rId5" Type="http://schemas.openxmlformats.org/officeDocument/2006/relationships/image" Target="../media/image18.png"/><Relationship Id="rId15" Type="http://schemas.openxmlformats.org/officeDocument/2006/relationships/image" Target="../media/image27.png"/><Relationship Id="rId23" Type="http://schemas.openxmlformats.org/officeDocument/2006/relationships/image" Target="../media/image35.png"/><Relationship Id="rId10" Type="http://schemas.openxmlformats.org/officeDocument/2006/relationships/image" Target="../media/image23.png"/><Relationship Id="rId19" Type="http://schemas.openxmlformats.org/officeDocument/2006/relationships/image" Target="../media/image31.jpe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4.png"/><Relationship Id="rId22" Type="http://schemas.openxmlformats.org/officeDocument/2006/relationships/image" Target="../media/image3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8.png"/><Relationship Id="rId18" Type="http://schemas.microsoft.com/office/2007/relationships/hdphoto" Target="../media/hdphoto1.wdp"/><Relationship Id="rId3" Type="http://schemas.openxmlformats.org/officeDocument/2006/relationships/image" Target="../media/image38.png"/><Relationship Id="rId21" Type="http://schemas.openxmlformats.org/officeDocument/2006/relationships/image" Target="../media/image55.png"/><Relationship Id="rId7" Type="http://schemas.openxmlformats.org/officeDocument/2006/relationships/image" Target="../media/image42.png"/><Relationship Id="rId12" Type="http://schemas.openxmlformats.org/officeDocument/2006/relationships/image" Target="../media/image47.png"/><Relationship Id="rId17" Type="http://schemas.openxmlformats.org/officeDocument/2006/relationships/image" Target="../media/image52.png"/><Relationship Id="rId2" Type="http://schemas.openxmlformats.org/officeDocument/2006/relationships/image" Target="../media/image37.png"/><Relationship Id="rId16" Type="http://schemas.openxmlformats.org/officeDocument/2006/relationships/image" Target="../media/image51.png"/><Relationship Id="rId20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5" Type="http://schemas.openxmlformats.org/officeDocument/2006/relationships/image" Target="../media/image50.png"/><Relationship Id="rId10" Type="http://schemas.openxmlformats.org/officeDocument/2006/relationships/image" Target="../media/image45.png"/><Relationship Id="rId19" Type="http://schemas.openxmlformats.org/officeDocument/2006/relationships/image" Target="../media/image53.png"/><Relationship Id="rId4" Type="http://schemas.openxmlformats.org/officeDocument/2006/relationships/image" Target="../media/image39.png"/><Relationship Id="rId9" Type="http://schemas.openxmlformats.org/officeDocument/2006/relationships/image" Target="../media/image44.jpeg"/><Relationship Id="rId14" Type="http://schemas.openxmlformats.org/officeDocument/2006/relationships/image" Target="../media/image49.jpeg"/><Relationship Id="rId22" Type="http://schemas.openxmlformats.org/officeDocument/2006/relationships/image" Target="../media/image5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13" Type="http://schemas.openxmlformats.org/officeDocument/2006/relationships/image" Target="../media/image68.jpeg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12" Type="http://schemas.openxmlformats.org/officeDocument/2006/relationships/image" Target="../media/image67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png"/><Relationship Id="rId11" Type="http://schemas.openxmlformats.org/officeDocument/2006/relationships/image" Target="../media/image66.png"/><Relationship Id="rId5" Type="http://schemas.openxmlformats.org/officeDocument/2006/relationships/image" Target="../media/image60.png"/><Relationship Id="rId10" Type="http://schemas.openxmlformats.org/officeDocument/2006/relationships/image" Target="../media/image65.png"/><Relationship Id="rId4" Type="http://schemas.openxmlformats.org/officeDocument/2006/relationships/image" Target="../media/image59.png"/><Relationship Id="rId9" Type="http://schemas.openxmlformats.org/officeDocument/2006/relationships/image" Target="../media/image6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70.png"/><Relationship Id="rId7" Type="http://schemas.openxmlformats.org/officeDocument/2006/relationships/image" Target="../media/image39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Relationship Id="rId9" Type="http://schemas.openxmlformats.org/officeDocument/2006/relationships/image" Target="../media/image7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รูปภาพ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5646"/>
          <a:stretch/>
        </p:blipFill>
        <p:spPr>
          <a:xfrm>
            <a:off x="-4276" y="-1"/>
            <a:ext cx="12196275" cy="6852623"/>
          </a:xfrm>
          <a:prstGeom prst="rect">
            <a:avLst/>
          </a:prstGeom>
        </p:spPr>
      </p:pic>
      <p:pic>
        <p:nvPicPr>
          <p:cNvPr id="5" name="รูปภาพ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10174" y="834525"/>
            <a:ext cx="1710992" cy="1714711"/>
          </a:xfrm>
          <a:prstGeom prst="rect">
            <a:avLst/>
          </a:prstGeom>
        </p:spPr>
      </p:pic>
      <p:sp>
        <p:nvSpPr>
          <p:cNvPr id="6" name="กล่องข้อความ 5"/>
          <p:cNvSpPr txBox="1"/>
          <p:nvPr/>
        </p:nvSpPr>
        <p:spPr>
          <a:xfrm>
            <a:off x="7793766" y="2937159"/>
            <a:ext cx="314380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accent6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Thailand 4.0</a:t>
            </a:r>
          </a:p>
          <a:p>
            <a:pPr algn="ctr"/>
            <a:r>
              <a:rPr lang="th-TH" sz="4800" b="1" dirty="0">
                <a:solidFill>
                  <a:schemeClr val="accent6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(ด้านสาธารณสุข)</a:t>
            </a:r>
          </a:p>
        </p:txBody>
      </p:sp>
      <p:sp>
        <p:nvSpPr>
          <p:cNvPr id="7" name="กล่องข้อความ 6"/>
          <p:cNvSpPr txBox="1"/>
          <p:nvPr/>
        </p:nvSpPr>
        <p:spPr>
          <a:xfrm>
            <a:off x="8592042" y="5518205"/>
            <a:ext cx="316144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th-TH" b="1" dirty="0" smtClean="0">
                <a:solidFill>
                  <a:schemeClr val="accent6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นพ.เกียรติภูมิ  วงศ์รจิต</a:t>
            </a:r>
          </a:p>
          <a:p>
            <a:pPr algn="r"/>
            <a:r>
              <a:rPr lang="th-TH" b="1" dirty="0" smtClean="0">
                <a:solidFill>
                  <a:schemeClr val="accent6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รองปลัดกระทรวงสาธารณสุข</a:t>
            </a:r>
            <a:endParaRPr lang="th-TH" b="1" dirty="0">
              <a:solidFill>
                <a:schemeClr val="accent6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589" y="0"/>
            <a:ext cx="6793169" cy="6855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269729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/>
          <p:nvPr/>
        </p:nvSpPr>
        <p:spPr>
          <a:xfrm>
            <a:off x="3902932" y="1112365"/>
            <a:ext cx="438613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9600" b="1" dirty="0">
                <a:solidFill>
                  <a:srgbClr val="003300"/>
                </a:solidFill>
                <a:latin typeface="TH SarabunPSK" pitchFamily="34" charset="-34"/>
                <a:cs typeface="TH SarabunPSK" pitchFamily="34" charset="-34"/>
              </a:rPr>
              <a:t>ขอบคุณครับ</a:t>
            </a:r>
          </a:p>
        </p:txBody>
      </p:sp>
      <p:pic>
        <p:nvPicPr>
          <p:cNvPr id="3" name="Picture 4" descr="15102166_1718613238164131_858134486_o.jpg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t="27300" b="27950"/>
          <a:stretch>
            <a:fillRect/>
          </a:stretch>
        </p:blipFill>
        <p:spPr>
          <a:xfrm>
            <a:off x="103093" y="2625015"/>
            <a:ext cx="11964216" cy="40154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กล่องข้อความ 3"/>
          <p:cNvSpPr txBox="1"/>
          <p:nvPr/>
        </p:nvSpPr>
        <p:spPr>
          <a:xfrm>
            <a:off x="130803" y="6545161"/>
            <a:ext cx="2868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Source of graphic : www.freepik.com</a:t>
            </a:r>
            <a:endParaRPr lang="th-TH" sz="1800" b="1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กล่องข้อความ 4"/>
          <p:cNvSpPr txBox="1"/>
          <p:nvPr/>
        </p:nvSpPr>
        <p:spPr>
          <a:xfrm>
            <a:off x="8172261" y="6545161"/>
            <a:ext cx="3881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More information : www.facebook.com/HR4Health</a:t>
            </a:r>
            <a:endParaRPr lang="th-TH" sz="1800" b="1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08503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รูปภาพ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68262" y="1582117"/>
            <a:ext cx="7892464" cy="5275883"/>
          </a:xfrm>
          <a:prstGeom prst="rect">
            <a:avLst/>
          </a:prstGeom>
        </p:spPr>
      </p:pic>
      <p:pic>
        <p:nvPicPr>
          <p:cNvPr id="4" name="รูปภาพ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135" y="51686"/>
            <a:ext cx="4943565" cy="895298"/>
          </a:xfrm>
          <a:prstGeom prst="rect">
            <a:avLst/>
          </a:prstGeom>
        </p:spPr>
      </p:pic>
      <p:sp>
        <p:nvSpPr>
          <p:cNvPr id="5" name="TextBox 40"/>
          <p:cNvSpPr txBox="1"/>
          <p:nvPr/>
        </p:nvSpPr>
        <p:spPr>
          <a:xfrm>
            <a:off x="46135" y="191556"/>
            <a:ext cx="50009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>
                <a:solidFill>
                  <a:schemeClr val="accent6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กรอบการนำเสนอ</a:t>
            </a:r>
          </a:p>
        </p:txBody>
      </p:sp>
      <p:sp>
        <p:nvSpPr>
          <p:cNvPr id="8" name="กล่องข้อความ 7"/>
          <p:cNvSpPr txBox="1"/>
          <p:nvPr/>
        </p:nvSpPr>
        <p:spPr>
          <a:xfrm>
            <a:off x="1978872" y="2078185"/>
            <a:ext cx="2286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Thailand 4.0</a:t>
            </a:r>
            <a:endParaRPr lang="th-TH" b="1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r>
              <a:rPr lang="th-TH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(ด้านสาธารณสุข)</a:t>
            </a:r>
          </a:p>
        </p:txBody>
      </p:sp>
      <p:sp>
        <p:nvSpPr>
          <p:cNvPr id="9" name="กล่องข้อความ 8"/>
          <p:cNvSpPr txBox="1"/>
          <p:nvPr/>
        </p:nvSpPr>
        <p:spPr>
          <a:xfrm>
            <a:off x="7317511" y="2078186"/>
            <a:ext cx="2286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Timeline</a:t>
            </a:r>
          </a:p>
          <a:p>
            <a:pPr algn="ctr"/>
            <a:r>
              <a:rPr lang="en-US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Thailand 4.0</a:t>
            </a:r>
            <a:endParaRPr lang="th-TH" b="1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4" name="รูปภาพ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8872" y="1421644"/>
            <a:ext cx="720000" cy="720000"/>
          </a:xfrm>
          <a:prstGeom prst="rect">
            <a:avLst/>
          </a:prstGeom>
        </p:spPr>
      </p:pic>
      <p:pic>
        <p:nvPicPr>
          <p:cNvPr id="16" name="รูปภาพ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12928" y="1421644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964099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:\งานผัก\Thailand 4.0 ด้านสาธารณสุข\photo 2\IMG_1780.JPG"/>
          <p:cNvPicPr>
            <a:picLocks noChangeAspect="1" noChangeArrowheads="1"/>
          </p:cNvPicPr>
          <p:nvPr/>
        </p:nvPicPr>
        <p:blipFill>
          <a:blip r:embed="rId2" cstate="print">
            <a:lum bright="10000" contrast="10000"/>
          </a:blip>
          <a:srcRect l="13304" t="25114" r="27208" b="-69"/>
          <a:stretch>
            <a:fillRect/>
          </a:stretch>
        </p:blipFill>
        <p:spPr bwMode="auto">
          <a:xfrm>
            <a:off x="984739" y="1181685"/>
            <a:ext cx="3165231" cy="26587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softEdge rad="63500"/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4" name="รูปภาพ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135" y="51686"/>
            <a:ext cx="4943565" cy="89529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00125" y="-22140"/>
            <a:ext cx="32303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200" b="1" dirty="0" smtClean="0">
                <a:solidFill>
                  <a:srgbClr val="0033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H SarabunPSK" pitchFamily="34" charset="-34"/>
                <a:cs typeface="TH SarabunPSK" pitchFamily="34" charset="-34"/>
              </a:rPr>
              <a:t>ภาพบรรยากาศการประชุม </a:t>
            </a:r>
            <a:endParaRPr lang="en-US" sz="3200" b="1" dirty="0" smtClean="0">
              <a:solidFill>
                <a:srgbClr val="00330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026" name="Picture 2" descr="D:\งานผัก\Thailand 4.0 ด้านสาธารณสุข\42445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5111" y="521374"/>
            <a:ext cx="6633954" cy="34631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7" name="Picture 3" descr="D:\งานผัก\Thailand 4.0 ด้านสาธารณสุข\photo 2\IMG_1760.JPG"/>
          <p:cNvPicPr>
            <a:picLocks noChangeAspect="1" noChangeArrowheads="1"/>
          </p:cNvPicPr>
          <p:nvPr/>
        </p:nvPicPr>
        <p:blipFill>
          <a:blip r:embed="rId5" cstate="print">
            <a:lum bright="10000" contrast="20000"/>
          </a:blip>
          <a:srcRect l="7436" t="30051" r="6196"/>
          <a:stretch>
            <a:fillRect/>
          </a:stretch>
        </p:blipFill>
        <p:spPr bwMode="auto">
          <a:xfrm>
            <a:off x="318387" y="4125194"/>
            <a:ext cx="4488235" cy="24233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/>
            <a:contourClr>
              <a:srgbClr val="969696"/>
            </a:contourClr>
          </a:sp3d>
        </p:spPr>
      </p:pic>
      <p:pic>
        <p:nvPicPr>
          <p:cNvPr id="1029" name="Picture 5" descr="D:\งานผัก\Thailand 4.0 ด้านสาธารณสุข\photo 2\IMG_1762.JPG"/>
          <p:cNvPicPr>
            <a:picLocks noChangeAspect="1" noChangeArrowheads="1"/>
          </p:cNvPicPr>
          <p:nvPr/>
        </p:nvPicPr>
        <p:blipFill>
          <a:blip r:embed="rId6" cstate="print">
            <a:lum contrast="10000"/>
          </a:blip>
          <a:srcRect l="3298" t="28813" r="8131"/>
          <a:stretch>
            <a:fillRect/>
          </a:stretch>
        </p:blipFill>
        <p:spPr bwMode="auto">
          <a:xfrm>
            <a:off x="6288259" y="4107762"/>
            <a:ext cx="4712677" cy="25251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1122867" y="383479"/>
            <a:ext cx="25010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33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H SarabunPSK" pitchFamily="34" charset="-34"/>
                <a:cs typeface="TH SarabunPSK" pitchFamily="34" charset="-34"/>
              </a:rPr>
              <a:t>Retreat MOPH 4.0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0"/>
          <p:cNvGrpSpPr/>
          <p:nvPr/>
        </p:nvGrpSpPr>
        <p:grpSpPr>
          <a:xfrm>
            <a:off x="270265" y="-84831"/>
            <a:ext cx="7836388" cy="6969754"/>
            <a:chOff x="2256715" y="-111754"/>
            <a:chExt cx="7836388" cy="6969754"/>
          </a:xfrm>
        </p:grpSpPr>
        <p:pic>
          <p:nvPicPr>
            <p:cNvPr id="3" name="Picture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flipV="1">
              <a:off x="2672283" y="0"/>
              <a:ext cx="6847433" cy="6858000"/>
            </a:xfrm>
            <a:prstGeom prst="rect">
              <a:avLst/>
            </a:prstGeom>
          </p:spPr>
        </p:pic>
        <p:sp>
          <p:nvSpPr>
            <p:cNvPr id="4" name="TextBox 2"/>
            <p:cNvSpPr txBox="1"/>
            <p:nvPr/>
          </p:nvSpPr>
          <p:spPr>
            <a:xfrm>
              <a:off x="5396621" y="-111754"/>
              <a:ext cx="231411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I</a:t>
              </a:r>
              <a:r>
                <a:rPr lang="en-US" sz="4000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nnovation</a:t>
              </a:r>
              <a:endParaRPr lang="th-TH" sz="4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5" name="TextBox 3"/>
            <p:cNvSpPr txBox="1"/>
            <p:nvPr/>
          </p:nvSpPr>
          <p:spPr>
            <a:xfrm>
              <a:off x="3037147" y="815428"/>
              <a:ext cx="1146775" cy="510778"/>
            </a:xfrm>
            <a:prstGeom prst="round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400" b="1" dirty="0">
                  <a:solidFill>
                    <a:srgbClr val="DC385F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เขต 1</a:t>
              </a:r>
            </a:p>
          </p:txBody>
        </p:sp>
        <p:sp>
          <p:nvSpPr>
            <p:cNvPr id="6" name="TextBox 4"/>
            <p:cNvSpPr txBox="1"/>
            <p:nvPr/>
          </p:nvSpPr>
          <p:spPr>
            <a:xfrm>
              <a:off x="2501151" y="1492007"/>
              <a:ext cx="221876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>
                  <a:solidFill>
                    <a:srgbClr val="00206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Safety People</a:t>
              </a:r>
            </a:p>
            <a:p>
              <a:pPr algn="ctr"/>
              <a:r>
                <a:rPr lang="en-US" sz="1800" b="1" dirty="0">
                  <a:solidFill>
                    <a:srgbClr val="00206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Safety Home</a:t>
              </a:r>
            </a:p>
            <a:p>
              <a:pPr algn="ctr"/>
              <a:r>
                <a:rPr lang="en-US" sz="1800" b="1" dirty="0">
                  <a:solidFill>
                    <a:srgbClr val="00206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Safety Town</a:t>
              </a:r>
              <a:endParaRPr lang="th-TH" sz="18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7" name="TextBox 5"/>
            <p:cNvSpPr txBox="1"/>
            <p:nvPr/>
          </p:nvSpPr>
          <p:spPr>
            <a:xfrm>
              <a:off x="4504889" y="815428"/>
              <a:ext cx="1146775" cy="510778"/>
            </a:xfrm>
            <a:prstGeom prst="round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400" b="1" dirty="0">
                  <a:solidFill>
                    <a:srgbClr val="DC385F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เขต 2</a:t>
              </a:r>
            </a:p>
          </p:txBody>
        </p:sp>
        <p:sp>
          <p:nvSpPr>
            <p:cNvPr id="8" name="TextBox 6"/>
            <p:cNvSpPr txBox="1"/>
            <p:nvPr/>
          </p:nvSpPr>
          <p:spPr>
            <a:xfrm>
              <a:off x="3968893" y="1465113"/>
              <a:ext cx="221876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>
                  <a:solidFill>
                    <a:srgbClr val="7E5712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Migrant </a:t>
              </a:r>
            </a:p>
            <a:p>
              <a:pPr algn="ctr"/>
              <a:r>
                <a:rPr lang="en-US" sz="1800" b="1" dirty="0">
                  <a:solidFill>
                    <a:srgbClr val="7E5712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Friendly </a:t>
              </a:r>
            </a:p>
            <a:p>
              <a:pPr algn="ctr"/>
              <a:r>
                <a:rPr lang="en-US" sz="1800" b="1" dirty="0">
                  <a:solidFill>
                    <a:srgbClr val="7E5712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Hospitals</a:t>
              </a:r>
              <a:endParaRPr lang="th-TH" sz="1800" b="1" dirty="0">
                <a:solidFill>
                  <a:srgbClr val="7E5712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9" name="TextBox 7"/>
            <p:cNvSpPr txBox="1"/>
            <p:nvPr/>
          </p:nvSpPr>
          <p:spPr>
            <a:xfrm>
              <a:off x="8331798" y="178624"/>
              <a:ext cx="1146775" cy="510778"/>
            </a:xfrm>
            <a:prstGeom prst="round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400" b="1" dirty="0">
                  <a:solidFill>
                    <a:srgbClr val="DC385F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เขต 3</a:t>
              </a:r>
            </a:p>
          </p:txBody>
        </p:sp>
        <p:sp>
          <p:nvSpPr>
            <p:cNvPr id="10" name="TextBox 8"/>
            <p:cNvSpPr txBox="1"/>
            <p:nvPr/>
          </p:nvSpPr>
          <p:spPr>
            <a:xfrm>
              <a:off x="7997428" y="706698"/>
              <a:ext cx="168277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00206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Aging </a:t>
              </a:r>
            </a:p>
            <a:p>
              <a:pPr algn="ctr"/>
              <a:r>
                <a:rPr lang="en-US" sz="2000" b="1" dirty="0">
                  <a:solidFill>
                    <a:srgbClr val="00206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Enterprise Complex</a:t>
              </a:r>
              <a:endParaRPr lang="th-TH" sz="20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064039" y="2669208"/>
              <a:ext cx="1146775" cy="510778"/>
            </a:xfrm>
            <a:prstGeom prst="round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400" b="1" dirty="0">
                  <a:solidFill>
                    <a:srgbClr val="DC385F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เขต 4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879857" y="3278219"/>
              <a:ext cx="151514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00206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Smart Intermediate Care</a:t>
              </a:r>
              <a:endParaRPr lang="th-TH" sz="20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523898" y="2669208"/>
              <a:ext cx="1146775" cy="510778"/>
            </a:xfrm>
            <a:prstGeom prst="round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400" b="1" dirty="0">
                  <a:solidFill>
                    <a:srgbClr val="DC385F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เขต 5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325022" y="3472448"/>
              <a:ext cx="162520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000" b="1" dirty="0">
                  <a:solidFill>
                    <a:srgbClr val="0066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เส้นทางอาหารปลอดภัย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690170" y="1532348"/>
              <a:ext cx="1146775" cy="510778"/>
            </a:xfrm>
            <a:prstGeom prst="round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400" b="1" dirty="0">
                  <a:solidFill>
                    <a:srgbClr val="DC385F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เขต 6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382510" y="2348102"/>
              <a:ext cx="176209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Occupational Health</a:t>
              </a:r>
              <a:endParaRPr lang="th-TH" sz="2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8946328" y="1779842"/>
              <a:ext cx="1146775" cy="510778"/>
            </a:xfrm>
            <a:prstGeom prst="round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400" b="1" dirty="0">
                  <a:solidFill>
                    <a:srgbClr val="DC385F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เขต 7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667886" y="2308384"/>
              <a:ext cx="221876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400" b="1" dirty="0">
                  <a:solidFill>
                    <a:srgbClr val="00206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สุขภาพดี</a:t>
              </a:r>
            </a:p>
            <a:p>
              <a:pPr algn="ctr"/>
              <a:r>
                <a:rPr lang="th-TH" sz="2400" b="1" dirty="0">
                  <a:solidFill>
                    <a:srgbClr val="00206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วิถีธรรม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690169" y="3278219"/>
              <a:ext cx="1146775" cy="510778"/>
            </a:xfrm>
            <a:prstGeom prst="round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400" b="1" dirty="0">
                  <a:solidFill>
                    <a:srgbClr val="DC385F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เขต 8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392385" y="4051569"/>
              <a:ext cx="17620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>
                  <a:solidFill>
                    <a:srgbClr val="00206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Disease Control System 4.0</a:t>
              </a:r>
              <a:endParaRPr lang="th-TH" sz="18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8144604" y="3275272"/>
              <a:ext cx="1146775" cy="510778"/>
            </a:xfrm>
            <a:prstGeom prst="round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400" b="1" dirty="0">
                  <a:solidFill>
                    <a:srgbClr val="DC385F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เขต 9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947617" y="4005334"/>
              <a:ext cx="162045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00206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HR Training Center</a:t>
              </a:r>
              <a:endParaRPr lang="th-TH" sz="20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833052" y="4457831"/>
              <a:ext cx="1146775" cy="510778"/>
            </a:xfrm>
            <a:prstGeom prst="round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400" b="1" dirty="0">
                  <a:solidFill>
                    <a:srgbClr val="DC385F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เขต 10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256715" y="5277786"/>
              <a:ext cx="221876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0066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Smart Kids</a:t>
              </a:r>
              <a:endParaRPr lang="th-TH" b="1" dirty="0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484609" y="4457831"/>
              <a:ext cx="1146775" cy="510778"/>
            </a:xfrm>
            <a:prstGeom prst="round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400" b="1" dirty="0">
                  <a:solidFill>
                    <a:srgbClr val="DC385F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เขต 11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248224" y="5107516"/>
              <a:ext cx="155681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00206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Premium </a:t>
              </a:r>
            </a:p>
            <a:p>
              <a:pPr algn="ctr"/>
              <a:r>
                <a:rPr lang="en-US" sz="2000" b="1" dirty="0">
                  <a:solidFill>
                    <a:srgbClr val="00206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Dental Care Center</a:t>
              </a:r>
              <a:endParaRPr lang="th-TH" sz="20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545932" y="5028618"/>
              <a:ext cx="1146775" cy="510778"/>
            </a:xfrm>
            <a:prstGeom prst="round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400" b="1" dirty="0">
                  <a:solidFill>
                    <a:srgbClr val="DC385F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เขต 12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205815" y="5923124"/>
              <a:ext cx="182700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00206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War Surgery</a:t>
              </a:r>
              <a:endParaRPr lang="th-TH" sz="20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8144603" y="4999147"/>
              <a:ext cx="1146775" cy="510778"/>
            </a:xfrm>
            <a:prstGeom prst="round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400" b="1" dirty="0">
                  <a:solidFill>
                    <a:srgbClr val="DC385F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เขต 13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7923279" y="5806947"/>
              <a:ext cx="148184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BKK Health Agenda</a:t>
              </a:r>
              <a:endParaRPr lang="th-TH" sz="2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pic>
        <p:nvPicPr>
          <p:cNvPr id="31" name="Picture 3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06653" y="702849"/>
            <a:ext cx="4091453" cy="6137179"/>
          </a:xfrm>
          <a:prstGeom prst="rect">
            <a:avLst/>
          </a:prstGeom>
        </p:spPr>
      </p:pic>
      <p:pic>
        <p:nvPicPr>
          <p:cNvPr id="32" name="Picture 3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67735" y="79271"/>
            <a:ext cx="627122" cy="662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619791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16332" y="7234518"/>
            <a:ext cx="4943565" cy="895298"/>
          </a:xfrm>
          <a:prstGeom prst="rect">
            <a:avLst/>
          </a:prstGeom>
        </p:spPr>
      </p:pic>
      <p:sp>
        <p:nvSpPr>
          <p:cNvPr id="3" name="TextBox 40"/>
          <p:cNvSpPr txBox="1"/>
          <p:nvPr/>
        </p:nvSpPr>
        <p:spPr>
          <a:xfrm>
            <a:off x="7916332" y="7374388"/>
            <a:ext cx="50009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>
                <a:solidFill>
                  <a:schemeClr val="accent6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กรอบการนำเสนอ</a:t>
            </a:r>
          </a:p>
        </p:txBody>
      </p:sp>
      <p:grpSp>
        <p:nvGrpSpPr>
          <p:cNvPr id="4" name="กลุ่ม 3"/>
          <p:cNvGrpSpPr/>
          <p:nvPr/>
        </p:nvGrpSpPr>
        <p:grpSpPr>
          <a:xfrm>
            <a:off x="4414080" y="510880"/>
            <a:ext cx="4044120" cy="4754289"/>
            <a:chOff x="3813824" y="162980"/>
            <a:chExt cx="3474620" cy="4084782"/>
          </a:xfrm>
        </p:grpSpPr>
        <p:pic>
          <p:nvPicPr>
            <p:cNvPr id="5" name="รูปภาพ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588282" y="1965237"/>
              <a:ext cx="221878" cy="360000"/>
            </a:xfrm>
            <a:prstGeom prst="rect">
              <a:avLst/>
            </a:prstGeom>
          </p:spPr>
        </p:pic>
        <p:pic>
          <p:nvPicPr>
            <p:cNvPr id="6" name="รูปภาพ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flipH="1">
              <a:off x="6190030" y="1699243"/>
              <a:ext cx="221878" cy="360000"/>
            </a:xfrm>
            <a:prstGeom prst="rect">
              <a:avLst/>
            </a:prstGeom>
          </p:spPr>
        </p:pic>
        <p:pic>
          <p:nvPicPr>
            <p:cNvPr id="7" name="รูปภาพ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334210" y="3125211"/>
              <a:ext cx="221878" cy="360000"/>
            </a:xfrm>
            <a:prstGeom prst="rect">
              <a:avLst/>
            </a:prstGeom>
          </p:spPr>
        </p:pic>
        <p:grpSp>
          <p:nvGrpSpPr>
            <p:cNvPr id="8" name="กลุ่ม 7"/>
            <p:cNvGrpSpPr/>
            <p:nvPr/>
          </p:nvGrpSpPr>
          <p:grpSpPr>
            <a:xfrm>
              <a:off x="3813824" y="162980"/>
              <a:ext cx="3474620" cy="4084782"/>
              <a:chOff x="3239599" y="424456"/>
              <a:chExt cx="3474620" cy="4084782"/>
            </a:xfrm>
          </p:grpSpPr>
          <p:pic>
            <p:nvPicPr>
              <p:cNvPr id="9" name="รูปภาพ 8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b="34006"/>
              <a:stretch/>
            </p:blipFill>
            <p:spPr>
              <a:xfrm rot="10800000" flipH="1">
                <a:off x="3484990" y="1650289"/>
                <a:ext cx="2835233" cy="2460040"/>
              </a:xfrm>
              <a:prstGeom prst="rect">
                <a:avLst/>
              </a:prstGeom>
            </p:spPr>
          </p:pic>
          <p:grpSp>
            <p:nvGrpSpPr>
              <p:cNvPr id="10" name="กลุ่ม 9"/>
              <p:cNvGrpSpPr/>
              <p:nvPr/>
            </p:nvGrpSpPr>
            <p:grpSpPr>
              <a:xfrm>
                <a:off x="4029760" y="424456"/>
                <a:ext cx="1367915" cy="1367915"/>
                <a:chOff x="1045435" y="3499068"/>
                <a:chExt cx="1367915" cy="1367915"/>
              </a:xfrm>
            </p:grpSpPr>
            <p:pic>
              <p:nvPicPr>
                <p:cNvPr id="23" name="รูปภาพ 22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45435" y="3499068"/>
                  <a:ext cx="1367915" cy="1367915"/>
                </a:xfrm>
                <a:prstGeom prst="rect">
                  <a:avLst/>
                </a:prstGeom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p:spPr>
            </p:pic>
            <p:sp>
              <p:nvSpPr>
                <p:cNvPr id="24" name="กล่องข้อความ 23"/>
                <p:cNvSpPr txBox="1"/>
                <p:nvPr/>
              </p:nvSpPr>
              <p:spPr>
                <a:xfrm>
                  <a:off x="1200196" y="3848979"/>
                  <a:ext cx="1062414" cy="7139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600" b="1" dirty="0">
                      <a:solidFill>
                        <a:srgbClr val="002060"/>
                      </a:solidFill>
                      <a:latin typeface="TH SarabunPSK" panose="020B0500040200020003" pitchFamily="34" charset="-34"/>
                      <a:cs typeface="TH SarabunPSK" panose="020B0500040200020003" pitchFamily="34" charset="-34"/>
                    </a:rPr>
                    <a:t>Productive Growth </a:t>
                  </a:r>
                </a:p>
                <a:p>
                  <a:pPr algn="ctr"/>
                  <a:r>
                    <a:rPr lang="en-US" sz="1600" b="1" dirty="0">
                      <a:solidFill>
                        <a:srgbClr val="002060"/>
                      </a:solidFill>
                      <a:latin typeface="TH SarabunPSK" panose="020B0500040200020003" pitchFamily="34" charset="-34"/>
                      <a:cs typeface="TH SarabunPSK" panose="020B0500040200020003" pitchFamily="34" charset="-34"/>
                    </a:rPr>
                    <a:t>Engine</a:t>
                  </a:r>
                  <a:endParaRPr lang="th-TH" sz="1600" b="1" dirty="0">
                    <a:solidFill>
                      <a:srgbClr val="002060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endParaRPr>
                </a:p>
              </p:txBody>
            </p:sp>
          </p:grpSp>
          <p:sp>
            <p:nvSpPr>
              <p:cNvPr id="11" name="สี่เหลี่ยมผืนผ้า 10"/>
              <p:cNvSpPr/>
              <p:nvPr/>
            </p:nvSpPr>
            <p:spPr>
              <a:xfrm>
                <a:off x="3311690" y="1641502"/>
                <a:ext cx="999418" cy="6082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th-TH" sz="1600" b="1" dirty="0">
                    <a:solidFill>
                      <a:schemeClr val="accent6">
                        <a:lumMod val="50000"/>
                      </a:schemeClr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Health </a:t>
                </a:r>
                <a:r>
                  <a:rPr lang="th-TH" sz="1600" b="1" dirty="0" err="1">
                    <a:solidFill>
                      <a:schemeClr val="accent6">
                        <a:lumMod val="50000"/>
                      </a:schemeClr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tech</a:t>
                </a:r>
                <a:r>
                  <a:rPr lang="th-TH" sz="1600" b="1" dirty="0">
                    <a:solidFill>
                      <a:schemeClr val="accent6">
                        <a:lumMod val="50000"/>
                      </a:schemeClr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 </a:t>
                </a:r>
              </a:p>
              <a:p>
                <a:r>
                  <a:rPr lang="th-TH" sz="1200" b="1" dirty="0">
                    <a:solidFill>
                      <a:schemeClr val="accent6">
                        <a:lumMod val="50000"/>
                      </a:schemeClr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Medical </a:t>
                </a:r>
                <a:r>
                  <a:rPr lang="th-TH" sz="1200" b="1" dirty="0" err="1">
                    <a:solidFill>
                      <a:schemeClr val="accent6">
                        <a:lumMod val="50000"/>
                      </a:schemeClr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tech</a:t>
                </a:r>
                <a:r>
                  <a:rPr lang="th-TH" sz="1200" b="1" dirty="0">
                    <a:solidFill>
                      <a:schemeClr val="accent6">
                        <a:lumMod val="50000"/>
                      </a:schemeClr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. </a:t>
                </a:r>
              </a:p>
              <a:p>
                <a:r>
                  <a:rPr lang="th-TH" sz="1200" b="1" dirty="0">
                    <a:solidFill>
                      <a:schemeClr val="accent6">
                        <a:lumMod val="50000"/>
                      </a:schemeClr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เครื่องมือ </a:t>
                </a:r>
                <a:r>
                  <a:rPr lang="th-TH" sz="1200" b="1" dirty="0" err="1">
                    <a:solidFill>
                      <a:schemeClr val="accent6">
                        <a:lumMod val="50000"/>
                      </a:schemeClr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robotic</a:t>
                </a:r>
                <a:endParaRPr lang="th-TH" sz="1200" b="1" dirty="0">
                  <a:solidFill>
                    <a:schemeClr val="accent6">
                      <a:lumMod val="50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2" name="วงรี 11"/>
              <p:cNvSpPr/>
              <p:nvPr/>
            </p:nvSpPr>
            <p:spPr>
              <a:xfrm>
                <a:off x="3532675" y="2307564"/>
                <a:ext cx="537209" cy="53720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50000"/>
                  </a:schemeClr>
                </a:solidFill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38100" h="38100" prst="relaxedIns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3" name="วงรี 12"/>
              <p:cNvSpPr/>
              <p:nvPr/>
            </p:nvSpPr>
            <p:spPr>
              <a:xfrm>
                <a:off x="3443346" y="3019930"/>
                <a:ext cx="537209" cy="53720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50000"/>
                  </a:schemeClr>
                </a:solidFill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38100" h="38100" prst="relaxedIns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4" name="วงรี 13"/>
              <p:cNvSpPr/>
              <p:nvPr/>
            </p:nvSpPr>
            <p:spPr>
              <a:xfrm>
                <a:off x="4484278" y="3634868"/>
                <a:ext cx="537209" cy="53720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50000"/>
                  </a:schemeClr>
                </a:solidFill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38100" h="38100" prst="relaxedIns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5" name="วงรี 14"/>
              <p:cNvSpPr/>
              <p:nvPr/>
            </p:nvSpPr>
            <p:spPr>
              <a:xfrm>
                <a:off x="5787343" y="2036862"/>
                <a:ext cx="537209" cy="53720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50000"/>
                  </a:schemeClr>
                </a:solidFill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38100" h="38100" prst="relaxedIns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pic>
            <p:nvPicPr>
              <p:cNvPr id="16" name="รูปภาพ 15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4601379" y="3792256"/>
                <a:ext cx="270000" cy="270000"/>
              </a:xfrm>
              <a:prstGeom prst="rect">
                <a:avLst/>
              </a:prstGeom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17" name="รูปภาพ 16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5934183" y="2160694"/>
                <a:ext cx="270000" cy="270000"/>
              </a:xfrm>
              <a:prstGeom prst="rect">
                <a:avLst/>
              </a:prstGeom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18" name="รูปภาพ 17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3577720" y="3186057"/>
                <a:ext cx="270000" cy="270000"/>
              </a:xfrm>
              <a:prstGeom prst="rect">
                <a:avLst/>
              </a:prstGeom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19" name="รูปภาพ 18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3667049" y="2439071"/>
                <a:ext cx="270000" cy="270000"/>
              </a:xfrm>
              <a:prstGeom prst="rect">
                <a:avLst/>
              </a:prstGeom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20" name="สี่เหลี่ยมผืนผ้า 19"/>
              <p:cNvSpPr/>
              <p:nvPr/>
            </p:nvSpPr>
            <p:spPr>
              <a:xfrm>
                <a:off x="3239599" y="3548022"/>
                <a:ext cx="1111617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th-TH" sz="1600" b="1" dirty="0" err="1">
                    <a:solidFill>
                      <a:schemeClr val="accent6">
                        <a:lumMod val="50000"/>
                      </a:schemeClr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Biotech</a:t>
                </a:r>
                <a:r>
                  <a:rPr lang="th-TH" sz="1600" b="1" dirty="0">
                    <a:solidFill>
                      <a:schemeClr val="accent6">
                        <a:lumMod val="50000"/>
                      </a:schemeClr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 </a:t>
                </a:r>
                <a:r>
                  <a:rPr lang="th-TH" sz="1600" b="1" dirty="0" err="1">
                    <a:solidFill>
                      <a:schemeClr val="accent6">
                        <a:lumMod val="50000"/>
                      </a:schemeClr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Biomedical</a:t>
                </a:r>
                <a:r>
                  <a:rPr lang="th-TH" sz="1600" b="1" dirty="0">
                    <a:solidFill>
                      <a:schemeClr val="accent6">
                        <a:lumMod val="50000"/>
                      </a:schemeClr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 </a:t>
                </a:r>
              </a:p>
            </p:txBody>
          </p:sp>
          <p:sp>
            <p:nvSpPr>
              <p:cNvPr id="21" name="สี่เหลี่ยมผืนผ้า 20"/>
              <p:cNvSpPr/>
              <p:nvPr/>
            </p:nvSpPr>
            <p:spPr>
              <a:xfrm>
                <a:off x="4546512" y="4170684"/>
                <a:ext cx="552690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th-TH" sz="1600" b="1" dirty="0" err="1">
                    <a:solidFill>
                      <a:schemeClr val="accent6">
                        <a:lumMod val="50000"/>
                      </a:schemeClr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Herb</a:t>
                </a:r>
                <a:endParaRPr lang="th-TH" sz="1600" b="1" dirty="0">
                  <a:solidFill>
                    <a:schemeClr val="accent6">
                      <a:lumMod val="50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22" name="สี่เหลี่ยมผืนผ้า 21"/>
              <p:cNvSpPr/>
              <p:nvPr/>
            </p:nvSpPr>
            <p:spPr>
              <a:xfrm>
                <a:off x="5257571" y="2591609"/>
                <a:ext cx="1456648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th-TH" sz="1600" b="1" dirty="0">
                    <a:solidFill>
                      <a:schemeClr val="accent6">
                        <a:lumMod val="50000"/>
                      </a:schemeClr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Health </a:t>
                </a:r>
                <a:r>
                  <a:rPr lang="th-TH" sz="1600" b="1" dirty="0" err="1">
                    <a:solidFill>
                      <a:schemeClr val="accent6">
                        <a:lumMod val="50000"/>
                      </a:schemeClr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Wellness</a:t>
                </a:r>
                <a:r>
                  <a:rPr lang="th-TH" sz="1600" b="1" dirty="0">
                    <a:solidFill>
                      <a:schemeClr val="accent6">
                        <a:lumMod val="50000"/>
                      </a:schemeClr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 </a:t>
                </a:r>
                <a:r>
                  <a:rPr lang="en-US" sz="1600" b="1" dirty="0">
                    <a:solidFill>
                      <a:schemeClr val="accent6">
                        <a:lumMod val="50000"/>
                      </a:schemeClr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(Medical </a:t>
                </a:r>
                <a:r>
                  <a:rPr lang="th-TH" sz="1600" b="1" dirty="0" err="1">
                    <a:solidFill>
                      <a:schemeClr val="accent6">
                        <a:lumMod val="50000"/>
                      </a:schemeClr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Tourism</a:t>
                </a:r>
                <a:r>
                  <a:rPr lang="th-TH" sz="1600" b="1" dirty="0">
                    <a:solidFill>
                      <a:schemeClr val="accent6">
                        <a:lumMod val="50000"/>
                      </a:schemeClr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)</a:t>
                </a:r>
              </a:p>
            </p:txBody>
          </p:sp>
        </p:grpSp>
      </p:grpSp>
      <p:grpSp>
        <p:nvGrpSpPr>
          <p:cNvPr id="25" name="กลุ่ม 24"/>
          <p:cNvGrpSpPr/>
          <p:nvPr/>
        </p:nvGrpSpPr>
        <p:grpSpPr>
          <a:xfrm rot="19800000">
            <a:off x="8392566" y="410465"/>
            <a:ext cx="3233558" cy="3129931"/>
            <a:chOff x="7167034" y="1126437"/>
            <a:chExt cx="2643067" cy="2558364"/>
          </a:xfrm>
        </p:grpSpPr>
        <p:pic>
          <p:nvPicPr>
            <p:cNvPr id="26" name="รูปภาพ 25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40462"/>
            <a:stretch/>
          </p:blipFill>
          <p:spPr>
            <a:xfrm rot="10800000" flipH="1">
              <a:off x="7286479" y="1914430"/>
              <a:ext cx="2238424" cy="1475958"/>
            </a:xfrm>
            <a:prstGeom prst="rect">
              <a:avLst/>
            </a:prstGeom>
          </p:spPr>
        </p:pic>
        <p:grpSp>
          <p:nvGrpSpPr>
            <p:cNvPr id="27" name="กลุ่ม 26"/>
            <p:cNvGrpSpPr/>
            <p:nvPr/>
          </p:nvGrpSpPr>
          <p:grpSpPr>
            <a:xfrm>
              <a:off x="7562858" y="1126437"/>
              <a:ext cx="1165835" cy="1128884"/>
              <a:chOff x="1873527" y="5358061"/>
              <a:chExt cx="1165835" cy="1128884"/>
            </a:xfrm>
          </p:grpSpPr>
          <p:pic>
            <p:nvPicPr>
              <p:cNvPr id="34" name="รูปภาพ 33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910478" y="5358061"/>
                <a:ext cx="1128884" cy="1128884"/>
              </a:xfrm>
              <a:prstGeom prst="rect">
                <a:avLst/>
              </a:prstGeom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35" name="กล่องข้อความ 34"/>
              <p:cNvSpPr txBox="1"/>
              <p:nvPr/>
            </p:nvSpPr>
            <p:spPr>
              <a:xfrm rot="1745436">
                <a:off x="1873527" y="5543386"/>
                <a:ext cx="115238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>
                    <a:solidFill>
                      <a:srgbClr val="002060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Green </a:t>
                </a:r>
              </a:p>
              <a:p>
                <a:pPr algn="ctr"/>
                <a:r>
                  <a:rPr lang="en-US" sz="1600" b="1" dirty="0">
                    <a:solidFill>
                      <a:srgbClr val="002060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Growth </a:t>
                </a:r>
              </a:p>
              <a:p>
                <a:pPr algn="ctr"/>
                <a:r>
                  <a:rPr lang="en-US" sz="1600" b="1" dirty="0">
                    <a:solidFill>
                      <a:srgbClr val="002060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Engine</a:t>
                </a:r>
                <a:endParaRPr lang="th-TH" sz="1600" b="1" dirty="0">
                  <a:solidFill>
                    <a:srgbClr val="00206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</p:grpSp>
        <p:sp>
          <p:nvSpPr>
            <p:cNvPr id="28" name="สี่เหลี่ยมผืนผ้า 27"/>
            <p:cNvSpPr/>
            <p:nvPr/>
          </p:nvSpPr>
          <p:spPr>
            <a:xfrm rot="1745436">
              <a:off x="7564468" y="3346247"/>
              <a:ext cx="1022926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h-TH" sz="1600" b="1" dirty="0">
                  <a:solidFill>
                    <a:srgbClr val="00206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 </a:t>
              </a:r>
              <a:r>
                <a:rPr lang="th-TH" sz="1600" b="1" dirty="0" err="1">
                  <a:solidFill>
                    <a:srgbClr val="00206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Food</a:t>
              </a:r>
              <a:r>
                <a:rPr lang="th-TH" sz="1600" b="1" dirty="0">
                  <a:solidFill>
                    <a:srgbClr val="00206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 </a:t>
              </a:r>
              <a:r>
                <a:rPr lang="en-US" sz="1600" b="1" dirty="0" err="1">
                  <a:solidFill>
                    <a:srgbClr val="00206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S</a:t>
              </a:r>
              <a:r>
                <a:rPr lang="th-TH" sz="1600" b="1" dirty="0" err="1">
                  <a:solidFill>
                    <a:srgbClr val="00206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afety</a:t>
              </a:r>
              <a:endParaRPr lang="th-TH" sz="16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29" name="สี่เหลี่ยมผืนผ้า 28"/>
            <p:cNvSpPr/>
            <p:nvPr/>
          </p:nvSpPr>
          <p:spPr>
            <a:xfrm rot="1745436">
              <a:off x="8445630" y="2644853"/>
              <a:ext cx="1364471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h-TH" sz="1600" b="1" dirty="0">
                  <a:solidFill>
                    <a:srgbClr val="00206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G</a:t>
              </a:r>
              <a:r>
                <a:rPr lang="en-US" sz="1600" b="1" dirty="0">
                  <a:solidFill>
                    <a:srgbClr val="00206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REEN and CLEAN</a:t>
              </a:r>
              <a:r>
                <a:rPr lang="th-TH" sz="1600" b="1" dirty="0">
                  <a:solidFill>
                    <a:srgbClr val="00206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 </a:t>
              </a:r>
              <a:r>
                <a:rPr lang="th-TH" sz="1600" b="1" dirty="0" err="1">
                  <a:solidFill>
                    <a:srgbClr val="00206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hospital</a:t>
              </a:r>
              <a:endParaRPr lang="th-TH" sz="16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30" name="วงรี 29"/>
            <p:cNvSpPr/>
            <p:nvPr/>
          </p:nvSpPr>
          <p:spPr>
            <a:xfrm>
              <a:off x="7167034" y="2916001"/>
              <a:ext cx="537209" cy="53720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5">
                  <a:lumMod val="50000"/>
                </a:schemeClr>
              </a:solidFill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38100" h="3810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31" name="วงรี 30"/>
            <p:cNvSpPr/>
            <p:nvPr/>
          </p:nvSpPr>
          <p:spPr>
            <a:xfrm>
              <a:off x="9083563" y="2178374"/>
              <a:ext cx="537209" cy="52361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5">
                  <a:lumMod val="50000"/>
                </a:schemeClr>
              </a:solidFill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38100" h="3810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32" name="รูปภาพ 31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745436">
              <a:off x="9244877" y="2296050"/>
              <a:ext cx="270000" cy="263167"/>
            </a:xfrm>
            <a:prstGeom prst="rect">
              <a:avLst/>
            </a:prstGeom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3" name="รูปภาพ 32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745436">
              <a:off x="7300638" y="3044079"/>
              <a:ext cx="270000" cy="270000"/>
            </a:xfrm>
            <a:prstGeom prst="rect">
              <a:avLst/>
            </a:prstGeom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36" name="กลุ่ม 35"/>
          <p:cNvGrpSpPr/>
          <p:nvPr/>
        </p:nvGrpSpPr>
        <p:grpSpPr>
          <a:xfrm>
            <a:off x="8920859" y="3613841"/>
            <a:ext cx="3193955" cy="3275806"/>
            <a:chOff x="4035923" y="5007084"/>
            <a:chExt cx="1834155" cy="1881157"/>
          </a:xfrm>
        </p:grpSpPr>
        <p:pic>
          <p:nvPicPr>
            <p:cNvPr id="37" name="รูปภาพ 36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035923" y="5007084"/>
              <a:ext cx="1834155" cy="1850916"/>
            </a:xfrm>
            <a:prstGeom prst="rect">
              <a:avLst/>
            </a:prstGeom>
          </p:spPr>
        </p:pic>
        <p:sp>
          <p:nvSpPr>
            <p:cNvPr id="38" name="กล่องข้อความ 37"/>
            <p:cNvSpPr txBox="1"/>
            <p:nvPr/>
          </p:nvSpPr>
          <p:spPr>
            <a:xfrm>
              <a:off x="4515033" y="6517080"/>
              <a:ext cx="929927" cy="3711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rgbClr val="00206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MOPH 4.0</a:t>
              </a:r>
              <a:endParaRPr lang="th-TH" sz="36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39" name="กล่องข้อความ 38"/>
            <p:cNvSpPr txBox="1"/>
            <p:nvPr/>
          </p:nvSpPr>
          <p:spPr>
            <a:xfrm>
              <a:off x="4524381" y="6322101"/>
              <a:ext cx="1183056" cy="3004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00206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Action Plan</a:t>
              </a:r>
              <a:endParaRPr lang="th-TH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40" name="กลุ่ม 39"/>
          <p:cNvGrpSpPr/>
          <p:nvPr/>
        </p:nvGrpSpPr>
        <p:grpSpPr>
          <a:xfrm>
            <a:off x="-407190" y="-1108555"/>
            <a:ext cx="4430453" cy="4430453"/>
            <a:chOff x="-393316" y="-1079751"/>
            <a:chExt cx="4430453" cy="4430453"/>
          </a:xfrm>
        </p:grpSpPr>
        <p:sp>
          <p:nvSpPr>
            <p:cNvPr id="41" name="วงรี 40"/>
            <p:cNvSpPr/>
            <p:nvPr/>
          </p:nvSpPr>
          <p:spPr>
            <a:xfrm>
              <a:off x="-393316" y="-1079751"/>
              <a:ext cx="4430453" cy="4430453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grpSp>
          <p:nvGrpSpPr>
            <p:cNvPr id="42" name="กลุ่ม 41"/>
            <p:cNvGrpSpPr/>
            <p:nvPr/>
          </p:nvGrpSpPr>
          <p:grpSpPr>
            <a:xfrm>
              <a:off x="929777" y="233071"/>
              <a:ext cx="1747594" cy="871050"/>
              <a:chOff x="2102137" y="715729"/>
              <a:chExt cx="1747594" cy="871050"/>
            </a:xfrm>
          </p:grpSpPr>
          <p:sp>
            <p:nvSpPr>
              <p:cNvPr id="58" name="กล่องข้อความ 57"/>
              <p:cNvSpPr txBox="1"/>
              <p:nvPr/>
            </p:nvSpPr>
            <p:spPr>
              <a:xfrm>
                <a:off x="2125021" y="715729"/>
                <a:ext cx="148470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>
                    <a:solidFill>
                      <a:srgbClr val="0F76BB"/>
                    </a:solidFill>
                    <a:latin typeface="Comic Sans MS" panose="030F0702030302020204" pitchFamily="66" charset="0"/>
                    <a:cs typeface="TH SarabunPSK" panose="020B0500040200020003" pitchFamily="34" charset="-34"/>
                  </a:rPr>
                  <a:t>MOPH 4.0</a:t>
                </a:r>
                <a:endParaRPr lang="th-TH" sz="2000" b="1" dirty="0">
                  <a:solidFill>
                    <a:srgbClr val="0F76BB"/>
                  </a:solidFill>
                  <a:latin typeface="Comic Sans MS" panose="030F0702030302020204" pitchFamily="66" charset="0"/>
                  <a:cs typeface="TH SarabunPSK" panose="020B0500040200020003" pitchFamily="34" charset="-34"/>
                </a:endParaRPr>
              </a:p>
            </p:txBody>
          </p:sp>
          <p:sp>
            <p:nvSpPr>
              <p:cNvPr id="59" name="กล่องข้อความ 58"/>
              <p:cNvSpPr txBox="1"/>
              <p:nvPr/>
            </p:nvSpPr>
            <p:spPr>
              <a:xfrm>
                <a:off x="2114843" y="992824"/>
                <a:ext cx="129394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sz="2000" b="1" dirty="0">
                    <a:solidFill>
                      <a:srgbClr val="231F20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ด้านสาธารณสุข</a:t>
                </a:r>
              </a:p>
            </p:txBody>
          </p:sp>
          <p:sp>
            <p:nvSpPr>
              <p:cNvPr id="60" name="กล่องข้อความ 59"/>
              <p:cNvSpPr txBox="1"/>
              <p:nvPr/>
            </p:nvSpPr>
            <p:spPr>
              <a:xfrm>
                <a:off x="2102137" y="1248225"/>
                <a:ext cx="174759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>
                    <a:solidFill>
                      <a:schemeClr val="accent6">
                        <a:lumMod val="75000"/>
                      </a:schemeClr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Value-Based Healthcare</a:t>
                </a:r>
                <a:endParaRPr lang="th-TH" sz="1600" b="1" dirty="0">
                  <a:solidFill>
                    <a:schemeClr val="accent6">
                      <a:lumMod val="75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</p:grpSp>
        <p:pic>
          <p:nvPicPr>
            <p:cNvPr id="44" name="รูปภาพ 43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572536" y="358274"/>
              <a:ext cx="655420" cy="540000"/>
            </a:xfrm>
            <a:prstGeom prst="rect">
              <a:avLst/>
            </a:prstGeom>
          </p:spPr>
        </p:pic>
        <p:pic>
          <p:nvPicPr>
            <p:cNvPr id="45" name="รูปภาพ 44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378751" y="1331236"/>
              <a:ext cx="510804" cy="510804"/>
            </a:xfrm>
            <a:prstGeom prst="rect">
              <a:avLst/>
            </a:prstGeom>
          </p:spPr>
        </p:pic>
        <p:grpSp>
          <p:nvGrpSpPr>
            <p:cNvPr id="46" name="กลุ่ม 45"/>
            <p:cNvGrpSpPr/>
            <p:nvPr/>
          </p:nvGrpSpPr>
          <p:grpSpPr>
            <a:xfrm>
              <a:off x="1706977" y="1026512"/>
              <a:ext cx="2070687" cy="1727851"/>
              <a:chOff x="7667849" y="116034"/>
              <a:chExt cx="2070687" cy="1727851"/>
            </a:xfrm>
          </p:grpSpPr>
          <p:grpSp>
            <p:nvGrpSpPr>
              <p:cNvPr id="53" name="กลุ่ม 52"/>
              <p:cNvGrpSpPr/>
              <p:nvPr/>
            </p:nvGrpSpPr>
            <p:grpSpPr>
              <a:xfrm>
                <a:off x="7667849" y="116034"/>
                <a:ext cx="2070687" cy="1457531"/>
                <a:chOff x="5495542" y="1558667"/>
                <a:chExt cx="2070687" cy="1457531"/>
              </a:xfrm>
            </p:grpSpPr>
            <p:pic>
              <p:nvPicPr>
                <p:cNvPr id="55" name="รูปภาพ 54"/>
                <p:cNvPicPr>
                  <a:picLocks noChangeAspect="1"/>
                </p:cNvPicPr>
                <p:nvPr/>
              </p:nvPicPr>
              <p:blipFill>
                <a:blip r:embed="rId17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495542" y="1558667"/>
                  <a:ext cx="1362458" cy="971753"/>
                </a:xfrm>
                <a:prstGeom prst="rect">
                  <a:avLst/>
                </a:prstGeom>
              </p:spPr>
            </p:pic>
            <p:sp>
              <p:nvSpPr>
                <p:cNvPr id="56" name="กล่องข้อความ 55"/>
                <p:cNvSpPr txBox="1"/>
                <p:nvPr/>
              </p:nvSpPr>
              <p:spPr>
                <a:xfrm>
                  <a:off x="5656757" y="2383625"/>
                  <a:ext cx="101021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th-TH" sz="2400" b="1" dirty="0">
                      <a:solidFill>
                        <a:srgbClr val="C00000"/>
                      </a:solidFill>
                      <a:latin typeface="TH SarabunPSK" panose="020B0500040200020003" pitchFamily="34" charset="-34"/>
                      <a:cs typeface="TH SarabunPSK" panose="020B0500040200020003" pitchFamily="34" charset="-34"/>
                    </a:rPr>
                    <a:t>นวัตกรรม</a:t>
                  </a:r>
                </a:p>
              </p:txBody>
            </p:sp>
            <p:sp>
              <p:nvSpPr>
                <p:cNvPr id="57" name="กล่องข้อความ 56"/>
                <p:cNvSpPr txBox="1"/>
                <p:nvPr/>
              </p:nvSpPr>
              <p:spPr>
                <a:xfrm>
                  <a:off x="5678120" y="2677644"/>
                  <a:ext cx="1888109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th-TH" sz="1600" b="1" dirty="0">
                      <a:latin typeface="TH SarabunPSK" panose="020B0500040200020003" pitchFamily="34" charset="-34"/>
                      <a:cs typeface="TH SarabunPSK" panose="020B0500040200020003" pitchFamily="34" charset="-34"/>
                    </a:rPr>
                    <a:t>ที่เพิ่มมูลค่าทางเศรษฐกิจ</a:t>
                  </a:r>
                </a:p>
              </p:txBody>
            </p:sp>
          </p:grpSp>
          <p:sp>
            <p:nvSpPr>
              <p:cNvPr id="54" name="TextBox 1"/>
              <p:cNvSpPr txBox="1"/>
              <p:nvPr/>
            </p:nvSpPr>
            <p:spPr>
              <a:xfrm>
                <a:off x="7850427" y="1505331"/>
                <a:ext cx="104600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sz="1600" b="1" dirty="0">
                    <a:solidFill>
                      <a:srgbClr val="0070C0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แผนงานที่ </a:t>
                </a:r>
                <a:r>
                  <a:rPr lang="en-US" sz="1600" b="1" dirty="0">
                    <a:solidFill>
                      <a:srgbClr val="0070C0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10</a:t>
                </a:r>
              </a:p>
            </p:txBody>
          </p:sp>
        </p:grpSp>
        <p:grpSp>
          <p:nvGrpSpPr>
            <p:cNvPr id="47" name="กลุ่ม 46"/>
            <p:cNvGrpSpPr/>
            <p:nvPr/>
          </p:nvGrpSpPr>
          <p:grpSpPr>
            <a:xfrm>
              <a:off x="89545" y="192029"/>
              <a:ext cx="918844" cy="1323439"/>
              <a:chOff x="13373992" y="1585734"/>
              <a:chExt cx="918844" cy="1323439"/>
            </a:xfrm>
          </p:grpSpPr>
          <p:sp>
            <p:nvSpPr>
              <p:cNvPr id="51" name="กล่องข้อความ 50"/>
              <p:cNvSpPr txBox="1"/>
              <p:nvPr/>
            </p:nvSpPr>
            <p:spPr>
              <a:xfrm>
                <a:off x="13373992" y="1585734"/>
                <a:ext cx="787395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isometricOffAxis1Top"/>
                  <a:lightRig rig="threePt" dir="t"/>
                </a:scene3d>
              </a:bodyPr>
              <a:lstStyle/>
              <a:p>
                <a:r>
                  <a:rPr lang="en-US" sz="8000" b="1" dirty="0">
                    <a:solidFill>
                      <a:schemeClr val="accent6">
                        <a:lumMod val="50000"/>
                      </a:schemeClr>
                    </a:solidFill>
                    <a:latin typeface="Algerian" panose="04020705040A02060702" pitchFamily="82" charset="0"/>
                  </a:rPr>
                  <a:t>$</a:t>
                </a:r>
                <a:endParaRPr lang="th-TH" sz="8000" b="1" dirty="0">
                  <a:solidFill>
                    <a:schemeClr val="accent6">
                      <a:lumMod val="50000"/>
                    </a:schemeClr>
                  </a:solidFill>
                  <a:latin typeface="Algerian" panose="04020705040A02060702" pitchFamily="82" charset="0"/>
                </a:endParaRPr>
              </a:p>
            </p:txBody>
          </p:sp>
          <p:pic>
            <p:nvPicPr>
              <p:cNvPr id="52" name="รูปภาพ 51"/>
              <p:cNvPicPr>
                <a:picLocks noChangeAspect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3646880" y="1707495"/>
                <a:ext cx="645956" cy="581539"/>
              </a:xfrm>
              <a:prstGeom prst="rect">
                <a:avLst/>
              </a:prstGeom>
            </p:spPr>
          </p:pic>
        </p:grpSp>
        <p:grpSp>
          <p:nvGrpSpPr>
            <p:cNvPr id="48" name="กลุ่ม 47"/>
            <p:cNvGrpSpPr/>
            <p:nvPr/>
          </p:nvGrpSpPr>
          <p:grpSpPr>
            <a:xfrm>
              <a:off x="100286" y="1179417"/>
              <a:ext cx="1404551" cy="1311185"/>
              <a:chOff x="100286" y="1179417"/>
              <a:chExt cx="1404551" cy="1311185"/>
            </a:xfrm>
          </p:grpSpPr>
          <p:sp>
            <p:nvSpPr>
              <p:cNvPr id="49" name="กล่องข้อความ 48"/>
              <p:cNvSpPr txBox="1"/>
              <p:nvPr/>
            </p:nvSpPr>
            <p:spPr>
              <a:xfrm>
                <a:off x="100286" y="1905827"/>
                <a:ext cx="140455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th-TH" sz="1600" b="1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แผนยุทธศาสตร์ </a:t>
                </a:r>
                <a:r>
                  <a:rPr lang="en-US" sz="1600" b="1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20</a:t>
                </a:r>
                <a:r>
                  <a:rPr lang="th-TH" sz="1600" b="1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 ปี</a:t>
                </a:r>
              </a:p>
              <a:p>
                <a:pPr algn="ctr"/>
                <a:r>
                  <a:rPr lang="th-TH" sz="1600" b="1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กระทรวงสาธารณสุข</a:t>
                </a:r>
              </a:p>
            </p:txBody>
          </p:sp>
          <p:pic>
            <p:nvPicPr>
              <p:cNvPr id="50" name="รูปภาพ 49"/>
              <p:cNvPicPr>
                <a:picLocks noChangeAspect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524335" y="1179417"/>
                <a:ext cx="465816" cy="658800"/>
              </a:xfrm>
              <a:prstGeom prst="rect">
                <a:avLst/>
              </a:prstGeom>
              <a:effectLst>
                <a:outerShdw blurRad="50800" dist="101600" dir="2700000" algn="tl" rotWithShape="0">
                  <a:prstClr val="black">
                    <a:alpha val="40000"/>
                  </a:prstClr>
                </a:outerShdw>
              </a:effectLst>
            </p:spPr>
          </p:pic>
        </p:grpSp>
      </p:grpSp>
      <p:grpSp>
        <p:nvGrpSpPr>
          <p:cNvPr id="61" name="Group 16"/>
          <p:cNvGrpSpPr/>
          <p:nvPr/>
        </p:nvGrpSpPr>
        <p:grpSpPr>
          <a:xfrm>
            <a:off x="816633" y="3125596"/>
            <a:ext cx="4010862" cy="3732404"/>
            <a:chOff x="391907" y="3432454"/>
            <a:chExt cx="3633764" cy="3381486"/>
          </a:xfrm>
        </p:grpSpPr>
        <p:grpSp>
          <p:nvGrpSpPr>
            <p:cNvPr id="62" name="Group 12"/>
            <p:cNvGrpSpPr/>
            <p:nvPr/>
          </p:nvGrpSpPr>
          <p:grpSpPr>
            <a:xfrm rot="17910488">
              <a:off x="1096574" y="3624744"/>
              <a:ext cx="2835233" cy="2470484"/>
              <a:chOff x="4916134" y="4124443"/>
              <a:chExt cx="2835233" cy="2470484"/>
            </a:xfrm>
          </p:grpSpPr>
          <p:pic>
            <p:nvPicPr>
              <p:cNvPr id="75" name="รูปภาพ 60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b="34006"/>
              <a:stretch/>
            </p:blipFill>
            <p:spPr>
              <a:xfrm rot="10800000" flipH="1">
                <a:off x="4916134" y="4124443"/>
                <a:ext cx="2835233" cy="2460040"/>
              </a:xfrm>
              <a:prstGeom prst="rect">
                <a:avLst/>
              </a:prstGeom>
            </p:spPr>
          </p:pic>
          <p:sp>
            <p:nvSpPr>
              <p:cNvPr id="76" name="วงรี 42"/>
              <p:cNvSpPr/>
              <p:nvPr/>
            </p:nvSpPr>
            <p:spPr>
              <a:xfrm rot="18039914">
                <a:off x="5027173" y="4800871"/>
                <a:ext cx="431911" cy="4053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2">
                    <a:lumMod val="50000"/>
                  </a:schemeClr>
                </a:solidFill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38100" h="38100" prst="relaxedIns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77" name="วงรี 42"/>
              <p:cNvSpPr/>
              <p:nvPr/>
            </p:nvSpPr>
            <p:spPr>
              <a:xfrm rot="18039914">
                <a:off x="4906039" y="5576533"/>
                <a:ext cx="431911" cy="4053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2">
                    <a:lumMod val="50000"/>
                  </a:schemeClr>
                </a:solidFill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38100" h="38100" prst="relaxedIns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78" name="วงรี 42"/>
              <p:cNvSpPr/>
              <p:nvPr/>
            </p:nvSpPr>
            <p:spPr>
              <a:xfrm rot="18039914">
                <a:off x="5944393" y="6176282"/>
                <a:ext cx="431911" cy="4053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2">
                    <a:lumMod val="50000"/>
                  </a:schemeClr>
                </a:solidFill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38100" h="38100" prst="relaxedIns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79" name="วงรี 42"/>
              <p:cNvSpPr/>
              <p:nvPr/>
            </p:nvSpPr>
            <p:spPr>
              <a:xfrm rot="18039914">
                <a:off x="7275470" y="4596210"/>
                <a:ext cx="431911" cy="4053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2">
                    <a:lumMod val="50000"/>
                  </a:schemeClr>
                </a:solidFill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38100" h="38100" prst="relaxedIns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pic>
          <p:nvPicPr>
            <p:cNvPr id="63" name="รูปภาพ 88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494795" y="5522228"/>
              <a:ext cx="363479" cy="270000"/>
            </a:xfrm>
            <a:prstGeom prst="rect">
              <a:avLst/>
            </a:prstGeom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4" name="รูปภาพ 22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91907" y="3669122"/>
              <a:ext cx="1205216" cy="1203324"/>
            </a:xfrm>
            <a:prstGeom prst="rect">
              <a:avLst/>
            </a:prstGeom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65" name="กล่องข้อความ 23"/>
            <p:cNvSpPr txBox="1"/>
            <p:nvPr/>
          </p:nvSpPr>
          <p:spPr>
            <a:xfrm>
              <a:off x="475855" y="3914854"/>
              <a:ext cx="1040164" cy="7528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00206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Inclusive Growth </a:t>
              </a:r>
            </a:p>
            <a:p>
              <a:pPr algn="ctr"/>
              <a:r>
                <a:rPr lang="en-US" sz="1600" b="1" dirty="0">
                  <a:solidFill>
                    <a:srgbClr val="00206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Engine</a:t>
              </a:r>
              <a:endParaRPr lang="th-TH" sz="16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67" name="สี่เหลี่ยมผืนผ้า 57"/>
            <p:cNvSpPr/>
            <p:nvPr/>
          </p:nvSpPr>
          <p:spPr>
            <a:xfrm>
              <a:off x="1063681" y="5786723"/>
              <a:ext cx="1075073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h-TH" sz="1600" b="1" dirty="0" err="1">
                  <a:solidFill>
                    <a:srgbClr val="C0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Smart</a:t>
              </a:r>
              <a:r>
                <a:rPr lang="th-TH" sz="1600" b="1" dirty="0">
                  <a:solidFill>
                    <a:srgbClr val="C0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 </a:t>
              </a:r>
              <a:r>
                <a:rPr lang="th-TH" sz="1600" b="1" dirty="0" err="1">
                  <a:solidFill>
                    <a:srgbClr val="C0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citizen</a:t>
              </a:r>
              <a:r>
                <a:rPr lang="th-TH" sz="1600" b="1" dirty="0">
                  <a:solidFill>
                    <a:srgbClr val="C0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 </a:t>
              </a:r>
            </a:p>
          </p:txBody>
        </p:sp>
        <p:sp>
          <p:nvSpPr>
            <p:cNvPr id="68" name="สี่เหลี่ยมผืนผ้า 149"/>
            <p:cNvSpPr/>
            <p:nvPr/>
          </p:nvSpPr>
          <p:spPr>
            <a:xfrm>
              <a:off x="1038691" y="6050929"/>
              <a:ext cx="969029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h-TH" sz="1200" b="1" dirty="0">
                  <a:solidFill>
                    <a:srgbClr val="C0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เด็กไทย คนไทย4.0</a:t>
              </a:r>
            </a:p>
          </p:txBody>
        </p:sp>
        <p:pic>
          <p:nvPicPr>
            <p:cNvPr id="69" name="รูปภาพ 47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20700000">
              <a:off x="2171934" y="5986341"/>
              <a:ext cx="270000" cy="270000"/>
            </a:xfrm>
            <a:prstGeom prst="rect">
              <a:avLst/>
            </a:prstGeom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70" name="สี่เหลี่ยมผืนผ้า 56"/>
            <p:cNvSpPr/>
            <p:nvPr/>
          </p:nvSpPr>
          <p:spPr>
            <a:xfrm>
              <a:off x="1634444" y="6290720"/>
              <a:ext cx="1317458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h-TH" sz="1600" b="1" dirty="0">
                  <a:solidFill>
                    <a:srgbClr val="C0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  PP</a:t>
              </a:r>
              <a:r>
                <a:rPr lang="en-US" sz="1600" b="1" dirty="0">
                  <a:solidFill>
                    <a:srgbClr val="C0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&amp;</a:t>
              </a:r>
              <a:r>
                <a:rPr lang="th-TH" sz="1600" b="1" dirty="0">
                  <a:solidFill>
                    <a:srgbClr val="C0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P</a:t>
              </a:r>
            </a:p>
            <a:p>
              <a:pPr algn="ctr"/>
              <a:r>
                <a:rPr lang="th-TH" sz="1200" b="1" dirty="0">
                  <a:solidFill>
                    <a:srgbClr val="C0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ส่งเสริม ป้องกัน คุ้มครอง</a:t>
              </a:r>
            </a:p>
          </p:txBody>
        </p:sp>
        <p:pic>
          <p:nvPicPr>
            <p:cNvPr id="71" name="รูปภาพ 49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192126" y="5363852"/>
              <a:ext cx="270000" cy="270000"/>
            </a:xfrm>
            <a:prstGeom prst="rect">
              <a:avLst/>
            </a:prstGeom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72" name="สี่เหลี่ยมผืนผ้า 55"/>
            <p:cNvSpPr/>
            <p:nvPr/>
          </p:nvSpPr>
          <p:spPr>
            <a:xfrm>
              <a:off x="2643587" y="5633852"/>
              <a:ext cx="1382084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h-TH" sz="1600" b="1" dirty="0">
                  <a:solidFill>
                    <a:srgbClr val="C0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Service. </a:t>
              </a:r>
            </a:p>
            <a:p>
              <a:pPr algn="ctr"/>
              <a:r>
                <a:rPr lang="th-TH" sz="1200" b="1" dirty="0">
                  <a:solidFill>
                    <a:srgbClr val="C0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คลินิกหมอครอบครัว</a:t>
              </a:r>
            </a:p>
            <a:p>
              <a:pPr algn="ctr"/>
              <a:r>
                <a:rPr lang="th-TH" sz="1200" b="1" dirty="0">
                  <a:solidFill>
                    <a:srgbClr val="C0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 PCC/Service </a:t>
              </a:r>
              <a:r>
                <a:rPr lang="th-TH" sz="1200" b="1" dirty="0" err="1">
                  <a:solidFill>
                    <a:srgbClr val="C0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plan</a:t>
              </a:r>
              <a:endParaRPr lang="th-TH" sz="12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pic>
          <p:nvPicPr>
            <p:cNvPr id="73" name="รูปภาพ 51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438940" y="3432454"/>
              <a:ext cx="270000" cy="270000"/>
            </a:xfrm>
            <a:prstGeom prst="rect">
              <a:avLst/>
            </a:prstGeom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74" name="สี่เหลี่ยมผืนผ้า 39"/>
            <p:cNvSpPr/>
            <p:nvPr/>
          </p:nvSpPr>
          <p:spPr>
            <a:xfrm>
              <a:off x="2425447" y="3725825"/>
              <a:ext cx="116461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h-TH" sz="1600" b="1" dirty="0">
                  <a:solidFill>
                    <a:srgbClr val="C0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Digital </a:t>
              </a:r>
              <a:r>
                <a:rPr lang="en-US" sz="1600" b="1" dirty="0">
                  <a:solidFill>
                    <a:srgbClr val="C0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Health</a:t>
              </a:r>
              <a:r>
                <a:rPr lang="th-TH" sz="1600" b="1" dirty="0">
                  <a:solidFill>
                    <a:srgbClr val="C0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 </a:t>
              </a:r>
            </a:p>
            <a:p>
              <a:r>
                <a:rPr lang="th-TH" sz="1200" b="1" dirty="0">
                  <a:solidFill>
                    <a:srgbClr val="C0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PHR/HIE/HDR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2130386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/>
          <p:nvPr/>
        </p:nvGrpSpPr>
        <p:grpSpPr>
          <a:xfrm>
            <a:off x="3820351" y="-2185246"/>
            <a:ext cx="4249486" cy="4189643"/>
            <a:chOff x="3524516" y="-2144905"/>
            <a:chExt cx="4296552" cy="4289807"/>
          </a:xfrm>
        </p:grpSpPr>
        <p:pic>
          <p:nvPicPr>
            <p:cNvPr id="3" name="รูปภาพ 2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500368">
              <a:off x="3524516" y="-2144905"/>
              <a:ext cx="4296552" cy="4289807"/>
            </a:xfrm>
            <a:prstGeom prst="rect">
              <a:avLst/>
            </a:prstGeom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4" name="TextBox 4"/>
            <p:cNvSpPr txBox="1"/>
            <p:nvPr/>
          </p:nvSpPr>
          <p:spPr>
            <a:xfrm>
              <a:off x="3909365" y="13446"/>
              <a:ext cx="352685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Inclusive Growth Engine</a:t>
              </a:r>
              <a:endParaRPr lang="th-TH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5" name="Group 138"/>
          <p:cNvGrpSpPr/>
          <p:nvPr/>
        </p:nvGrpSpPr>
        <p:grpSpPr>
          <a:xfrm>
            <a:off x="314861" y="1402947"/>
            <a:ext cx="3281222" cy="1391517"/>
            <a:chOff x="289357" y="1551233"/>
            <a:chExt cx="3281222" cy="1391517"/>
          </a:xfrm>
        </p:grpSpPr>
        <p:pic>
          <p:nvPicPr>
            <p:cNvPr id="6" name="Picture 2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89357" y="1785289"/>
              <a:ext cx="629583" cy="629583"/>
            </a:xfrm>
            <a:prstGeom prst="rect">
              <a:avLst/>
            </a:prstGeom>
          </p:spPr>
        </p:pic>
        <p:sp>
          <p:nvSpPr>
            <p:cNvPr id="7" name="TextBox 31"/>
            <p:cNvSpPr txBox="1"/>
            <p:nvPr/>
          </p:nvSpPr>
          <p:spPr>
            <a:xfrm>
              <a:off x="904117" y="1551233"/>
              <a:ext cx="21756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24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บูรณา</a:t>
              </a:r>
              <a:r>
                <a:rPr lang="th-TH" sz="24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 </a:t>
              </a:r>
              <a:r>
                <a:rPr lang="th-TH" sz="36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4</a:t>
              </a:r>
              <a:r>
                <a:rPr lang="th-TH" sz="24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 กระทรวง</a:t>
              </a:r>
            </a:p>
          </p:txBody>
        </p:sp>
        <p:grpSp>
          <p:nvGrpSpPr>
            <p:cNvPr id="8" name="Group 39"/>
            <p:cNvGrpSpPr/>
            <p:nvPr/>
          </p:nvGrpSpPr>
          <p:grpSpPr>
            <a:xfrm>
              <a:off x="932643" y="2450247"/>
              <a:ext cx="1454920" cy="492503"/>
              <a:chOff x="1234059" y="3495003"/>
              <a:chExt cx="1454920" cy="492503"/>
            </a:xfrm>
          </p:grpSpPr>
          <p:pic>
            <p:nvPicPr>
              <p:cNvPr id="10" name="Picture 35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234059" y="3495003"/>
                <a:ext cx="449116" cy="449116"/>
              </a:xfrm>
              <a:prstGeom prst="rect">
                <a:avLst/>
              </a:prstGeom>
            </p:spPr>
          </p:pic>
          <p:sp>
            <p:nvSpPr>
              <p:cNvPr id="11" name="TextBox 36"/>
              <p:cNvSpPr txBox="1"/>
              <p:nvPr/>
            </p:nvSpPr>
            <p:spPr>
              <a:xfrm>
                <a:off x="1397923" y="3556619"/>
                <a:ext cx="1291056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h-TH" sz="2200" b="1" dirty="0">
                    <a:solidFill>
                      <a:srgbClr val="002060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 ทุกจังหวัด</a:t>
                </a:r>
              </a:p>
            </p:txBody>
          </p:sp>
        </p:grpSp>
        <p:sp>
          <p:nvSpPr>
            <p:cNvPr id="9" name="TextBox 16"/>
            <p:cNvSpPr txBox="1"/>
            <p:nvPr/>
          </p:nvSpPr>
          <p:spPr>
            <a:xfrm>
              <a:off x="505523" y="1994688"/>
              <a:ext cx="306505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b="1" dirty="0">
                  <a:solidFill>
                    <a:srgbClr val="046D8B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 •</a:t>
              </a:r>
              <a:r>
                <a:rPr lang="en-US" b="1" dirty="0">
                  <a:solidFill>
                    <a:srgbClr val="046D8B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 Smart kids &amp; Aging </a:t>
              </a:r>
              <a:endParaRPr lang="th-TH" b="1" dirty="0">
                <a:solidFill>
                  <a:srgbClr val="046D8B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12" name="Group 49"/>
          <p:cNvGrpSpPr/>
          <p:nvPr/>
        </p:nvGrpSpPr>
        <p:grpSpPr>
          <a:xfrm>
            <a:off x="382100" y="62026"/>
            <a:ext cx="3415005" cy="1165330"/>
            <a:chOff x="3214678" y="2507369"/>
            <a:chExt cx="3728456" cy="1289845"/>
          </a:xfrm>
        </p:grpSpPr>
        <p:pic>
          <p:nvPicPr>
            <p:cNvPr id="13" name="Picture 4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3214678" y="2583130"/>
              <a:ext cx="3597566" cy="1214084"/>
            </a:xfrm>
            <a:prstGeom prst="rect">
              <a:avLst/>
            </a:prstGeom>
          </p:spPr>
        </p:pic>
        <p:pic>
          <p:nvPicPr>
            <p:cNvPr id="14" name="Picture 1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388452" y="2766471"/>
              <a:ext cx="885883" cy="885883"/>
            </a:xfrm>
            <a:prstGeom prst="rect">
              <a:avLst/>
            </a:prstGeom>
          </p:spPr>
        </p:pic>
        <p:sp>
          <p:nvSpPr>
            <p:cNvPr id="15" name="TextBox 12"/>
            <p:cNvSpPr txBox="1"/>
            <p:nvPr/>
          </p:nvSpPr>
          <p:spPr>
            <a:xfrm>
              <a:off x="4082672" y="2507369"/>
              <a:ext cx="2860462" cy="7835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S</a:t>
              </a:r>
              <a:r>
                <a:rPr lang="en-US" sz="32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mart</a:t>
              </a:r>
              <a:r>
                <a:rPr lang="en-US" sz="40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 C</a:t>
              </a:r>
              <a:r>
                <a:rPr lang="en-US" sz="32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itizen</a:t>
              </a:r>
              <a:endPara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grpSp>
          <p:nvGrpSpPr>
            <p:cNvPr id="16" name="Group 30"/>
            <p:cNvGrpSpPr/>
            <p:nvPr/>
          </p:nvGrpSpPr>
          <p:grpSpPr>
            <a:xfrm>
              <a:off x="4478877" y="3113231"/>
              <a:ext cx="2019414" cy="579126"/>
              <a:chOff x="435591" y="1808003"/>
              <a:chExt cx="2019414" cy="579126"/>
            </a:xfrm>
          </p:grpSpPr>
          <p:sp>
            <p:nvSpPr>
              <p:cNvPr id="17" name="TextBox 17"/>
              <p:cNvSpPr txBox="1"/>
              <p:nvPr/>
            </p:nvSpPr>
            <p:spPr>
              <a:xfrm>
                <a:off x="552240" y="1808003"/>
                <a:ext cx="1902765" cy="5791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h-TH" sz="1800" b="1" dirty="0">
                    <a:solidFill>
                      <a:srgbClr val="0594BB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กรม </a:t>
                </a:r>
                <a:r>
                  <a:rPr lang="th-TH" b="1" dirty="0">
                    <a:solidFill>
                      <a:srgbClr val="0594BB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อ./สจ./พ.</a:t>
                </a:r>
              </a:p>
            </p:txBody>
          </p:sp>
          <p:pic>
            <p:nvPicPr>
              <p:cNvPr id="18" name="Picture 29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435591" y="1964450"/>
                <a:ext cx="269938" cy="345286"/>
              </a:xfrm>
              <a:prstGeom prst="rect">
                <a:avLst/>
              </a:prstGeom>
            </p:spPr>
          </p:pic>
        </p:grpSp>
      </p:grpSp>
      <p:grpSp>
        <p:nvGrpSpPr>
          <p:cNvPr id="19" name="Group 8"/>
          <p:cNvGrpSpPr/>
          <p:nvPr/>
        </p:nvGrpSpPr>
        <p:grpSpPr>
          <a:xfrm>
            <a:off x="8885571" y="192481"/>
            <a:ext cx="2998808" cy="1012020"/>
            <a:chOff x="8590972" y="209955"/>
            <a:chExt cx="2998808" cy="1012020"/>
          </a:xfrm>
        </p:grpSpPr>
        <p:grpSp>
          <p:nvGrpSpPr>
            <p:cNvPr id="20" name="Group 72"/>
            <p:cNvGrpSpPr/>
            <p:nvPr/>
          </p:nvGrpSpPr>
          <p:grpSpPr>
            <a:xfrm>
              <a:off x="8590972" y="209955"/>
              <a:ext cx="2998808" cy="1012020"/>
              <a:chOff x="3426592" y="2575283"/>
              <a:chExt cx="2998808" cy="1012020"/>
            </a:xfrm>
          </p:grpSpPr>
          <p:pic>
            <p:nvPicPr>
              <p:cNvPr id="22" name="Picture 74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3426592" y="2575283"/>
                <a:ext cx="2998808" cy="1012020"/>
              </a:xfrm>
              <a:prstGeom prst="rect">
                <a:avLst/>
              </a:prstGeom>
            </p:spPr>
          </p:pic>
          <p:sp>
            <p:nvSpPr>
              <p:cNvPr id="23" name="TextBox 75"/>
              <p:cNvSpPr txBox="1"/>
              <p:nvPr/>
            </p:nvSpPr>
            <p:spPr>
              <a:xfrm>
                <a:off x="4382981" y="2638900"/>
                <a:ext cx="197207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800" b="1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Service</a:t>
                </a:r>
                <a:endParaRPr lang="th-TH" sz="4000" b="1" dirty="0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</p:grpSp>
        <p:pic>
          <p:nvPicPr>
            <p:cNvPr id="21" name="Picture 77"/>
            <p:cNvPicPr>
              <a:picLocks noChangeAspect="1"/>
            </p:cNvPicPr>
            <p:nvPr/>
          </p:nvPicPr>
          <p:blipFill>
            <a:blip r:embed="rId8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716227" y="327878"/>
              <a:ext cx="829033" cy="829033"/>
            </a:xfrm>
            <a:prstGeom prst="rect">
              <a:avLst/>
            </a:prstGeom>
          </p:spPr>
        </p:pic>
      </p:grpSp>
      <p:grpSp>
        <p:nvGrpSpPr>
          <p:cNvPr id="24" name="Group 94"/>
          <p:cNvGrpSpPr/>
          <p:nvPr/>
        </p:nvGrpSpPr>
        <p:grpSpPr>
          <a:xfrm>
            <a:off x="8165794" y="1620512"/>
            <a:ext cx="3246699" cy="608563"/>
            <a:chOff x="8081770" y="1246586"/>
            <a:chExt cx="3246699" cy="608563"/>
          </a:xfrm>
        </p:grpSpPr>
        <p:pic>
          <p:nvPicPr>
            <p:cNvPr id="25" name="image35.jpeg" descr="Z:\ไฟล์ ใน Evaluation\4. หมอครอบครัว\3.รูปทีมหมอครอบครัว\รูป-โลโก้-VTR\LOGO PCC\S__95658157.jpg"/>
            <p:cNvPicPr>
              <a:picLocks noChangeAspect="1"/>
            </p:cNvPicPr>
            <p:nvPr/>
          </p:nvPicPr>
          <p:blipFill>
            <a:blip r:embed="rId9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/>
            </a:blip>
            <a:srcRect t="32717" r="62589" b="24496"/>
            <a:stretch>
              <a:fillRect/>
            </a:stretch>
          </p:blipFill>
          <p:spPr>
            <a:xfrm>
              <a:off x="8081770" y="1246586"/>
              <a:ext cx="751754" cy="608563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26" name="TextBox 84"/>
            <p:cNvSpPr txBox="1"/>
            <p:nvPr/>
          </p:nvSpPr>
          <p:spPr>
            <a:xfrm>
              <a:off x="8484246" y="1264840"/>
              <a:ext cx="13762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0066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PCC </a:t>
              </a:r>
              <a:endParaRPr lang="th-TH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27" name="TextBox 85"/>
            <p:cNvSpPr txBox="1"/>
            <p:nvPr/>
          </p:nvSpPr>
          <p:spPr>
            <a:xfrm>
              <a:off x="10342029" y="1328107"/>
              <a:ext cx="9864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b="1" dirty="0" err="1">
                  <a:solidFill>
                    <a:srgbClr val="0594BB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สป</a:t>
              </a:r>
              <a:r>
                <a:rPr lang="th-TH" b="1" dirty="0">
                  <a:solidFill>
                    <a:srgbClr val="0594BB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.</a:t>
              </a:r>
            </a:p>
          </p:txBody>
        </p:sp>
        <p:pic>
          <p:nvPicPr>
            <p:cNvPr id="28" name="Picture 86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0216097" y="1392594"/>
              <a:ext cx="286768" cy="366814"/>
            </a:xfrm>
            <a:prstGeom prst="rect">
              <a:avLst/>
            </a:prstGeom>
          </p:spPr>
        </p:pic>
      </p:grpSp>
      <p:grpSp>
        <p:nvGrpSpPr>
          <p:cNvPr id="29" name="Group 93"/>
          <p:cNvGrpSpPr/>
          <p:nvPr/>
        </p:nvGrpSpPr>
        <p:grpSpPr>
          <a:xfrm>
            <a:off x="8193200" y="3233921"/>
            <a:ext cx="3988333" cy="1402592"/>
            <a:chOff x="8033799" y="1813529"/>
            <a:chExt cx="3988333" cy="1402592"/>
          </a:xfrm>
        </p:grpSpPr>
        <p:pic>
          <p:nvPicPr>
            <p:cNvPr id="30" name="Picture 87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033799" y="2113459"/>
              <a:ext cx="847695" cy="847695"/>
            </a:xfrm>
            <a:prstGeom prst="rect">
              <a:avLst/>
            </a:prstGeom>
          </p:spPr>
        </p:pic>
        <p:sp>
          <p:nvSpPr>
            <p:cNvPr id="31" name="TextBox 88"/>
            <p:cNvSpPr txBox="1"/>
            <p:nvPr/>
          </p:nvSpPr>
          <p:spPr>
            <a:xfrm>
              <a:off x="8790984" y="1813529"/>
              <a:ext cx="323114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0066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One Day Surgery &amp; MIS</a:t>
              </a:r>
              <a:endParaRPr lang="th-TH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32" name="TextBox 89"/>
            <p:cNvSpPr txBox="1"/>
            <p:nvPr/>
          </p:nvSpPr>
          <p:spPr>
            <a:xfrm>
              <a:off x="9353138" y="2217567"/>
              <a:ext cx="151105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400" b="1" dirty="0">
                  <a:solidFill>
                    <a:srgbClr val="0594BB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กรม</a:t>
              </a:r>
              <a:r>
                <a:rPr lang="th-TH" b="1" dirty="0">
                  <a:solidFill>
                    <a:srgbClr val="0594BB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แพทย์</a:t>
              </a:r>
            </a:p>
          </p:txBody>
        </p:sp>
        <p:pic>
          <p:nvPicPr>
            <p:cNvPr id="33" name="Picture 90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212318" y="2364098"/>
              <a:ext cx="286768" cy="366814"/>
            </a:xfrm>
            <a:prstGeom prst="rect">
              <a:avLst/>
            </a:prstGeom>
          </p:spPr>
        </p:pic>
        <p:pic>
          <p:nvPicPr>
            <p:cNvPr id="34" name="Picture 91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198609" y="2798771"/>
              <a:ext cx="389657" cy="389657"/>
            </a:xfrm>
            <a:prstGeom prst="rect">
              <a:avLst/>
            </a:prstGeom>
          </p:spPr>
        </p:pic>
        <p:sp>
          <p:nvSpPr>
            <p:cNvPr id="35" name="TextBox 92"/>
            <p:cNvSpPr txBox="1"/>
            <p:nvPr/>
          </p:nvSpPr>
          <p:spPr>
            <a:xfrm>
              <a:off x="9473739" y="2785234"/>
              <a:ext cx="241504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2200" b="1" dirty="0">
                  <a:solidFill>
                    <a:srgbClr val="00206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 1 รพศ. </a:t>
              </a:r>
              <a:r>
                <a:rPr lang="en-US" sz="2200" b="1" dirty="0">
                  <a:solidFill>
                    <a:srgbClr val="00206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/</a:t>
              </a:r>
              <a:r>
                <a:rPr lang="th-TH" sz="2200" b="1" dirty="0">
                  <a:solidFill>
                    <a:srgbClr val="00206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 เขต</a:t>
              </a:r>
            </a:p>
          </p:txBody>
        </p:sp>
      </p:grpSp>
      <p:cxnSp>
        <p:nvCxnSpPr>
          <p:cNvPr id="36" name="Straight Connector 102"/>
          <p:cNvCxnSpPr/>
          <p:nvPr/>
        </p:nvCxnSpPr>
        <p:spPr>
          <a:xfrm>
            <a:off x="75024" y="5148578"/>
            <a:ext cx="12192000" cy="0"/>
          </a:xfrm>
          <a:prstGeom prst="line">
            <a:avLst/>
          </a:prstGeom>
          <a:ln w="57150">
            <a:solidFill>
              <a:schemeClr val="bg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104"/>
          <p:cNvCxnSpPr/>
          <p:nvPr/>
        </p:nvCxnSpPr>
        <p:spPr>
          <a:xfrm flipH="1" flipV="1">
            <a:off x="3531437" y="1531790"/>
            <a:ext cx="11488" cy="3341310"/>
          </a:xfrm>
          <a:prstGeom prst="line">
            <a:avLst/>
          </a:prstGeom>
          <a:ln w="57150">
            <a:solidFill>
              <a:schemeClr val="bg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108"/>
          <p:cNvCxnSpPr/>
          <p:nvPr/>
        </p:nvCxnSpPr>
        <p:spPr>
          <a:xfrm flipV="1">
            <a:off x="7788153" y="1600400"/>
            <a:ext cx="0" cy="3246148"/>
          </a:xfrm>
          <a:prstGeom prst="line">
            <a:avLst/>
          </a:prstGeom>
          <a:ln w="57150">
            <a:solidFill>
              <a:schemeClr val="bg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Group 135"/>
          <p:cNvGrpSpPr/>
          <p:nvPr/>
        </p:nvGrpSpPr>
        <p:grpSpPr>
          <a:xfrm>
            <a:off x="4051867" y="2074374"/>
            <a:ext cx="3300738" cy="1108205"/>
            <a:chOff x="2559911" y="5397036"/>
            <a:chExt cx="3300738" cy="1108205"/>
          </a:xfrm>
        </p:grpSpPr>
        <p:grpSp>
          <p:nvGrpSpPr>
            <p:cNvPr id="40" name="Group 133"/>
            <p:cNvGrpSpPr/>
            <p:nvPr/>
          </p:nvGrpSpPr>
          <p:grpSpPr>
            <a:xfrm>
              <a:off x="2559911" y="5397036"/>
              <a:ext cx="3300738" cy="1108205"/>
              <a:chOff x="60612" y="5610977"/>
              <a:chExt cx="3300738" cy="1108205"/>
            </a:xfrm>
          </p:grpSpPr>
          <p:grpSp>
            <p:nvGrpSpPr>
              <p:cNvPr id="43" name="Group 110"/>
              <p:cNvGrpSpPr/>
              <p:nvPr/>
            </p:nvGrpSpPr>
            <p:grpSpPr>
              <a:xfrm>
                <a:off x="60612" y="5610977"/>
                <a:ext cx="3300738" cy="1108205"/>
                <a:chOff x="3426589" y="2382107"/>
                <a:chExt cx="3300738" cy="1108205"/>
              </a:xfrm>
            </p:grpSpPr>
            <p:pic>
              <p:nvPicPr>
                <p:cNvPr id="45" name="Picture 112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tretch>
                  <a:fillRect/>
                </a:stretch>
              </p:blipFill>
              <p:spPr>
                <a:xfrm rot="10800000">
                  <a:off x="3426589" y="2468383"/>
                  <a:ext cx="3299467" cy="1021929"/>
                </a:xfrm>
                <a:prstGeom prst="rect">
                  <a:avLst/>
                </a:prstGeom>
              </p:spPr>
            </p:pic>
            <p:sp>
              <p:nvSpPr>
                <p:cNvPr id="46" name="TextBox 113"/>
                <p:cNvSpPr txBox="1"/>
                <p:nvPr/>
              </p:nvSpPr>
              <p:spPr>
                <a:xfrm>
                  <a:off x="4337022" y="2382107"/>
                  <a:ext cx="2390305" cy="76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4400" b="1" dirty="0">
                      <a:latin typeface="TH SarabunPSK" panose="020B0500040200020003" pitchFamily="34" charset="-34"/>
                      <a:cs typeface="TH SarabunPSK" panose="020B0500040200020003" pitchFamily="34" charset="-34"/>
                    </a:rPr>
                    <a:t>D</a:t>
                  </a:r>
                  <a:r>
                    <a:rPr lang="en-US" b="1" dirty="0">
                      <a:latin typeface="TH SarabunPSK" panose="020B0500040200020003" pitchFamily="34" charset="-34"/>
                      <a:cs typeface="TH SarabunPSK" panose="020B0500040200020003" pitchFamily="34" charset="-34"/>
                    </a:rPr>
                    <a:t>igital</a:t>
                  </a:r>
                  <a:r>
                    <a:rPr lang="en-US" sz="4400" b="1" dirty="0">
                      <a:latin typeface="TH SarabunPSK" panose="020B0500040200020003" pitchFamily="34" charset="-34"/>
                      <a:cs typeface="TH SarabunPSK" panose="020B0500040200020003" pitchFamily="34" charset="-34"/>
                    </a:rPr>
                    <a:t> H</a:t>
                  </a:r>
                  <a:r>
                    <a:rPr lang="en-US" b="1" dirty="0">
                      <a:latin typeface="TH SarabunPSK" panose="020B0500040200020003" pitchFamily="34" charset="-34"/>
                      <a:cs typeface="TH SarabunPSK" panose="020B0500040200020003" pitchFamily="34" charset="-34"/>
                    </a:rPr>
                    <a:t>ealth</a:t>
                  </a:r>
                  <a:endParaRPr lang="th-TH" b="1" dirty="0">
                    <a:latin typeface="TH SarabunPSK" panose="020B0500040200020003" pitchFamily="34" charset="-34"/>
                    <a:cs typeface="TH SarabunPSK" panose="020B0500040200020003" pitchFamily="34" charset="-34"/>
                  </a:endParaRPr>
                </a:p>
              </p:txBody>
            </p:sp>
          </p:grpSp>
          <p:sp>
            <p:nvSpPr>
              <p:cNvPr id="44" name="TextBox 114"/>
              <p:cNvSpPr txBox="1"/>
              <p:nvPr/>
            </p:nvSpPr>
            <p:spPr>
              <a:xfrm>
                <a:off x="1312834" y="6124825"/>
                <a:ext cx="179618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h-TH" sz="2000" b="1" dirty="0">
                    <a:solidFill>
                      <a:srgbClr val="0594BB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กรม</a:t>
                </a:r>
                <a:r>
                  <a:rPr lang="th-TH" b="1" dirty="0">
                    <a:solidFill>
                      <a:srgbClr val="0594BB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การแพทย์</a:t>
                </a:r>
              </a:p>
            </p:txBody>
          </p:sp>
        </p:grpSp>
        <p:pic>
          <p:nvPicPr>
            <p:cNvPr id="41" name="Picture 115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759629" y="6032567"/>
              <a:ext cx="238539" cy="300971"/>
            </a:xfrm>
            <a:prstGeom prst="rect">
              <a:avLst/>
            </a:prstGeom>
          </p:spPr>
        </p:pic>
        <p:pic>
          <p:nvPicPr>
            <p:cNvPr id="42" name="Picture 116"/>
            <p:cNvPicPr>
              <a:picLocks noChangeAspect="1"/>
            </p:cNvPicPr>
            <p:nvPr/>
          </p:nvPicPr>
          <p:blipFill rotWithShape="1">
            <a:blip r:embed="rId1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1254" r="10157" b="24902"/>
            <a:stretch/>
          </p:blipFill>
          <p:spPr>
            <a:xfrm>
              <a:off x="2649947" y="5656283"/>
              <a:ext cx="933894" cy="669314"/>
            </a:xfrm>
            <a:prstGeom prst="rect">
              <a:avLst/>
            </a:prstGeom>
          </p:spPr>
        </p:pic>
      </p:grpSp>
      <p:sp>
        <p:nvSpPr>
          <p:cNvPr id="47" name="TextBox 119"/>
          <p:cNvSpPr txBox="1"/>
          <p:nvPr/>
        </p:nvSpPr>
        <p:spPr>
          <a:xfrm>
            <a:off x="3780052" y="3108130"/>
            <a:ext cx="37078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40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D</a:t>
            </a:r>
            <a:r>
              <a:rPr lang="en-US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igital</a:t>
            </a:r>
            <a:r>
              <a:rPr lang="en-US" sz="40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H</a:t>
            </a:r>
            <a:r>
              <a:rPr lang="en-US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ospital </a:t>
            </a:r>
            <a:r>
              <a:rPr lang="en-US" sz="36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(EMRAM) </a:t>
            </a:r>
            <a:endParaRPr lang="th-TH" sz="36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48" name="Group 124"/>
          <p:cNvGrpSpPr/>
          <p:nvPr/>
        </p:nvGrpSpPr>
        <p:grpSpPr>
          <a:xfrm>
            <a:off x="4221687" y="3714874"/>
            <a:ext cx="3202211" cy="806343"/>
            <a:chOff x="8824229" y="5608610"/>
            <a:chExt cx="3202211" cy="806343"/>
          </a:xfrm>
        </p:grpSpPr>
        <p:pic>
          <p:nvPicPr>
            <p:cNvPr id="49" name="Picture 12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824229" y="5608610"/>
              <a:ext cx="449116" cy="449025"/>
            </a:xfrm>
            <a:prstGeom prst="rect">
              <a:avLst/>
            </a:prstGeom>
          </p:spPr>
        </p:pic>
        <p:sp>
          <p:nvSpPr>
            <p:cNvPr id="50" name="TextBox 123"/>
            <p:cNvSpPr txBox="1"/>
            <p:nvPr/>
          </p:nvSpPr>
          <p:spPr>
            <a:xfrm>
              <a:off x="9095311" y="5645512"/>
              <a:ext cx="293112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2200" b="1" dirty="0">
                  <a:solidFill>
                    <a:srgbClr val="00206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 1 รพศ./</a:t>
              </a:r>
              <a:r>
                <a:rPr lang="th-TH" sz="2200" b="1" dirty="0" err="1">
                  <a:solidFill>
                    <a:srgbClr val="00206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รพท</a:t>
              </a:r>
              <a:r>
                <a:rPr lang="th-TH" sz="2200" b="1" dirty="0">
                  <a:solidFill>
                    <a:srgbClr val="00206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./</a:t>
              </a:r>
              <a:r>
                <a:rPr lang="th-TH" sz="2200" b="1" dirty="0" err="1">
                  <a:solidFill>
                    <a:srgbClr val="00206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รพช</a:t>
              </a:r>
              <a:r>
                <a:rPr lang="th-TH" sz="2200" b="1" dirty="0">
                  <a:solidFill>
                    <a:srgbClr val="00206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./</a:t>
              </a:r>
              <a:r>
                <a:rPr lang="en-US" sz="2200" b="1" dirty="0">
                  <a:solidFill>
                    <a:srgbClr val="00206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PCC/</a:t>
              </a:r>
              <a:r>
                <a:rPr lang="th-TH" sz="2200" b="1" dirty="0">
                  <a:solidFill>
                    <a:srgbClr val="00206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รพ.สต. / เขต</a:t>
              </a:r>
            </a:p>
          </p:txBody>
        </p:sp>
      </p:grpSp>
      <p:grpSp>
        <p:nvGrpSpPr>
          <p:cNvPr id="51" name="Group 128"/>
          <p:cNvGrpSpPr/>
          <p:nvPr/>
        </p:nvGrpSpPr>
        <p:grpSpPr>
          <a:xfrm>
            <a:off x="9180340" y="5176536"/>
            <a:ext cx="2842848" cy="1393571"/>
            <a:chOff x="4139744" y="3832700"/>
            <a:chExt cx="2842848" cy="1393571"/>
          </a:xfrm>
        </p:grpSpPr>
        <p:grpSp>
          <p:nvGrpSpPr>
            <p:cNvPr id="52" name="Group 83"/>
            <p:cNvGrpSpPr/>
            <p:nvPr/>
          </p:nvGrpSpPr>
          <p:grpSpPr>
            <a:xfrm>
              <a:off x="4139744" y="3832700"/>
              <a:ext cx="2842848" cy="993213"/>
              <a:chOff x="4603931" y="4546053"/>
              <a:chExt cx="2842848" cy="993213"/>
            </a:xfrm>
          </p:grpSpPr>
          <p:pic>
            <p:nvPicPr>
              <p:cNvPr id="54" name="Picture 57"/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4603931" y="4754681"/>
                <a:ext cx="767564" cy="767564"/>
              </a:xfrm>
              <a:prstGeom prst="rect">
                <a:avLst/>
              </a:prstGeom>
            </p:spPr>
          </p:pic>
          <p:sp>
            <p:nvSpPr>
              <p:cNvPr id="55" name="TextBox 66"/>
              <p:cNvSpPr txBox="1"/>
              <p:nvPr/>
            </p:nvSpPr>
            <p:spPr>
              <a:xfrm>
                <a:off x="4948965" y="4892935"/>
                <a:ext cx="238067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h-TH" sz="2400" b="1" dirty="0">
                    <a:solidFill>
                      <a:srgbClr val="DC385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 </a:t>
                </a:r>
                <a:r>
                  <a:rPr lang="en-US" sz="2400" b="1" dirty="0">
                    <a:solidFill>
                      <a:srgbClr val="DC385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Smart </a:t>
                </a:r>
                <a:r>
                  <a:rPr lang="en-US" sz="3600" b="1" dirty="0">
                    <a:solidFill>
                      <a:srgbClr val="DC385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P</a:t>
                </a:r>
                <a:r>
                  <a:rPr lang="en-US" sz="2400" b="1" dirty="0">
                    <a:solidFill>
                      <a:srgbClr val="DC385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rotection </a:t>
                </a:r>
                <a:endParaRPr lang="th-TH" sz="2400" b="1" dirty="0">
                  <a:solidFill>
                    <a:srgbClr val="DC38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56" name="TextBox 81"/>
              <p:cNvSpPr txBox="1"/>
              <p:nvPr/>
            </p:nvSpPr>
            <p:spPr>
              <a:xfrm>
                <a:off x="6466448" y="4546053"/>
                <a:ext cx="98033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h-TH" b="1" dirty="0" err="1">
                    <a:solidFill>
                      <a:srgbClr val="0594BB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อย.</a:t>
                </a:r>
                <a:endParaRPr lang="th-TH" b="1" dirty="0">
                  <a:solidFill>
                    <a:srgbClr val="0594BB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pic>
            <p:nvPicPr>
              <p:cNvPr id="57" name="Picture 82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6409972" y="4566754"/>
                <a:ext cx="286768" cy="366814"/>
              </a:xfrm>
              <a:prstGeom prst="rect">
                <a:avLst/>
              </a:prstGeom>
            </p:spPr>
          </p:pic>
        </p:grpSp>
        <p:pic>
          <p:nvPicPr>
            <p:cNvPr id="53" name="Picture 127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871816" y="4802251"/>
              <a:ext cx="424020" cy="424020"/>
            </a:xfrm>
            <a:prstGeom prst="rect">
              <a:avLst/>
            </a:prstGeom>
          </p:spPr>
        </p:pic>
      </p:grpSp>
      <p:grpSp>
        <p:nvGrpSpPr>
          <p:cNvPr id="58" name="Group 139"/>
          <p:cNvGrpSpPr/>
          <p:nvPr/>
        </p:nvGrpSpPr>
        <p:grpSpPr>
          <a:xfrm>
            <a:off x="103160" y="3087252"/>
            <a:ext cx="3446112" cy="1831477"/>
            <a:chOff x="103160" y="3087252"/>
            <a:chExt cx="3446112" cy="1831477"/>
          </a:xfrm>
        </p:grpSpPr>
        <p:grpSp>
          <p:nvGrpSpPr>
            <p:cNvPr id="59" name="Group 45"/>
            <p:cNvGrpSpPr/>
            <p:nvPr/>
          </p:nvGrpSpPr>
          <p:grpSpPr>
            <a:xfrm>
              <a:off x="103160" y="3087252"/>
              <a:ext cx="3446112" cy="1384995"/>
              <a:chOff x="125971" y="4448541"/>
              <a:chExt cx="3446112" cy="1384995"/>
            </a:xfrm>
          </p:grpSpPr>
          <p:pic>
            <p:nvPicPr>
              <p:cNvPr id="62" name="Picture 21"/>
              <p:cNvPicPr>
                <a:picLocks noChangeAspect="1"/>
              </p:cNvPicPr>
              <p:nvPr/>
            </p:nvPicPr>
            <p:blipFill>
              <a:blip r:embed="rId17" cstate="print">
                <a:extLst>
                  <a:ext uri="{BEBA8EAE-BF5A-486C-A8C5-ECC9F3942E4B}">
                    <a14:imgProps xmlns:a14="http://schemas.microsoft.com/office/drawing/2010/main" xmlns="">
                      <a14:imgLayer r:embed="rId18">
                        <a14:imgEffect>
                          <a14:colorTemperature colorTemp="112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25971" y="4717030"/>
                <a:ext cx="1040626" cy="808786"/>
              </a:xfrm>
              <a:prstGeom prst="rect">
                <a:avLst/>
              </a:prstGeom>
            </p:spPr>
          </p:pic>
          <p:sp>
            <p:nvSpPr>
              <p:cNvPr id="63" name="TextBox 26"/>
              <p:cNvSpPr txBox="1"/>
              <p:nvPr/>
            </p:nvSpPr>
            <p:spPr>
              <a:xfrm>
                <a:off x="1124184" y="4448541"/>
                <a:ext cx="2447899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A</a:t>
                </a:r>
                <a:r>
                  <a:rPr lang="en-US" sz="24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ging </a:t>
                </a:r>
                <a:r>
                  <a:rPr lang="en-US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E</a:t>
                </a:r>
                <a:r>
                  <a:rPr lang="en-US" sz="24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nterprise </a:t>
                </a:r>
                <a:r>
                  <a:rPr lang="en-US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C</a:t>
                </a:r>
                <a:r>
                  <a:rPr lang="en-US" sz="24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omplex and </a:t>
                </a:r>
                <a:r>
                  <a:rPr lang="en-US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I</a:t>
                </a:r>
                <a:r>
                  <a:rPr lang="en-US" sz="24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ntermediate </a:t>
                </a:r>
                <a:r>
                  <a:rPr lang="en-US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C</a:t>
                </a:r>
                <a:r>
                  <a:rPr lang="en-US" sz="24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are</a:t>
                </a:r>
                <a:endParaRPr lang="th-TH" sz="24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</p:grpSp>
        <p:sp>
          <p:nvSpPr>
            <p:cNvPr id="60" name="TextBox 136"/>
            <p:cNvSpPr txBox="1"/>
            <p:nvPr/>
          </p:nvSpPr>
          <p:spPr>
            <a:xfrm>
              <a:off x="656748" y="4487842"/>
              <a:ext cx="208599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200" b="1" dirty="0">
                  <a:solidFill>
                    <a:srgbClr val="00206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 </a:t>
              </a:r>
              <a:r>
                <a:rPr lang="en-US" sz="2200" b="1" dirty="0">
                  <a:solidFill>
                    <a:srgbClr val="00206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1</a:t>
              </a:r>
              <a:r>
                <a:rPr lang="th-TH" sz="2200" b="1" dirty="0">
                  <a:solidFill>
                    <a:srgbClr val="00206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 จังหวัด</a:t>
              </a:r>
              <a:r>
                <a:rPr lang="en-US" sz="2200" b="1" dirty="0">
                  <a:solidFill>
                    <a:srgbClr val="00206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 </a:t>
              </a:r>
              <a:r>
                <a:rPr lang="th-TH" sz="2200" b="1" dirty="0">
                  <a:solidFill>
                    <a:srgbClr val="00206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/ เขต</a:t>
              </a:r>
            </a:p>
          </p:txBody>
        </p:sp>
        <p:pic>
          <p:nvPicPr>
            <p:cNvPr id="61" name="Picture 137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63157" y="4465859"/>
              <a:ext cx="424020" cy="424020"/>
            </a:xfrm>
            <a:prstGeom prst="rect">
              <a:avLst/>
            </a:prstGeom>
          </p:spPr>
        </p:pic>
      </p:grpSp>
      <p:grpSp>
        <p:nvGrpSpPr>
          <p:cNvPr id="64" name="Group 145"/>
          <p:cNvGrpSpPr/>
          <p:nvPr/>
        </p:nvGrpSpPr>
        <p:grpSpPr>
          <a:xfrm>
            <a:off x="8277419" y="2330045"/>
            <a:ext cx="3623793" cy="891904"/>
            <a:chOff x="7968008" y="2290300"/>
            <a:chExt cx="3623793" cy="891904"/>
          </a:xfrm>
        </p:grpSpPr>
        <p:pic>
          <p:nvPicPr>
            <p:cNvPr id="65" name="Picture 141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968008" y="2290300"/>
              <a:ext cx="891904" cy="891904"/>
            </a:xfrm>
            <a:prstGeom prst="rect">
              <a:avLst/>
            </a:prstGeom>
          </p:spPr>
        </p:pic>
        <p:sp>
          <p:nvSpPr>
            <p:cNvPr id="66" name="TextBox 142"/>
            <p:cNvSpPr txBox="1"/>
            <p:nvPr/>
          </p:nvSpPr>
          <p:spPr>
            <a:xfrm>
              <a:off x="8649646" y="2521342"/>
              <a:ext cx="13762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0066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UCEP </a:t>
              </a:r>
              <a:endParaRPr lang="th-TH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67" name="TextBox 143"/>
            <p:cNvSpPr txBox="1"/>
            <p:nvPr/>
          </p:nvSpPr>
          <p:spPr>
            <a:xfrm>
              <a:off x="10091057" y="2490565"/>
              <a:ext cx="150074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400" b="1" dirty="0">
                  <a:solidFill>
                    <a:srgbClr val="0594BB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กรม</a:t>
              </a:r>
              <a:r>
                <a:rPr lang="th-TH" b="1" dirty="0" err="1">
                  <a:solidFill>
                    <a:srgbClr val="0594BB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สบส</a:t>
              </a:r>
              <a:r>
                <a:rPr lang="th-TH" b="1" dirty="0">
                  <a:solidFill>
                    <a:srgbClr val="0594BB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.</a:t>
              </a:r>
            </a:p>
          </p:txBody>
        </p:sp>
        <p:pic>
          <p:nvPicPr>
            <p:cNvPr id="68" name="Picture 144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0003288" y="2581214"/>
              <a:ext cx="286768" cy="366814"/>
            </a:xfrm>
            <a:prstGeom prst="rect">
              <a:avLst/>
            </a:prstGeom>
          </p:spPr>
        </p:pic>
      </p:grpSp>
      <p:grpSp>
        <p:nvGrpSpPr>
          <p:cNvPr id="69" name="Group 7"/>
          <p:cNvGrpSpPr/>
          <p:nvPr/>
        </p:nvGrpSpPr>
        <p:grpSpPr>
          <a:xfrm>
            <a:off x="2999165" y="5198252"/>
            <a:ext cx="3378871" cy="1476131"/>
            <a:chOff x="3189618" y="2689733"/>
            <a:chExt cx="3378871" cy="1476131"/>
          </a:xfrm>
        </p:grpSpPr>
        <p:grpSp>
          <p:nvGrpSpPr>
            <p:cNvPr id="70" name="Group 126"/>
            <p:cNvGrpSpPr/>
            <p:nvPr/>
          </p:nvGrpSpPr>
          <p:grpSpPr>
            <a:xfrm>
              <a:off x="3937949" y="2689733"/>
              <a:ext cx="2630540" cy="1476131"/>
              <a:chOff x="3815063" y="2797309"/>
              <a:chExt cx="2630540" cy="1476131"/>
            </a:xfrm>
          </p:grpSpPr>
          <p:grpSp>
            <p:nvGrpSpPr>
              <p:cNvPr id="72" name="Group 65"/>
              <p:cNvGrpSpPr/>
              <p:nvPr/>
            </p:nvGrpSpPr>
            <p:grpSpPr>
              <a:xfrm>
                <a:off x="3815063" y="3192748"/>
                <a:ext cx="1896556" cy="1080692"/>
                <a:chOff x="3036467" y="3342421"/>
                <a:chExt cx="1896556" cy="1080692"/>
              </a:xfrm>
            </p:grpSpPr>
            <p:sp>
              <p:nvSpPr>
                <p:cNvPr id="75" name="TextBox 59"/>
                <p:cNvSpPr txBox="1"/>
                <p:nvPr/>
              </p:nvSpPr>
              <p:spPr>
                <a:xfrm>
                  <a:off x="3036467" y="3342421"/>
                  <a:ext cx="1713686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th-TH" sz="2400" b="1" dirty="0">
                      <a:solidFill>
                        <a:srgbClr val="DC385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H SarabunPSK" panose="020B0500040200020003" pitchFamily="34" charset="-34"/>
                      <a:cs typeface="TH SarabunPSK" panose="020B0500040200020003" pitchFamily="34" charset="-34"/>
                    </a:rPr>
                    <a:t> </a:t>
                  </a:r>
                  <a:r>
                    <a:rPr lang="en-US" sz="2400" b="1" dirty="0">
                      <a:solidFill>
                        <a:srgbClr val="DC385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H SarabunPSK" panose="020B0500040200020003" pitchFamily="34" charset="-34"/>
                      <a:cs typeface="TH SarabunPSK" panose="020B0500040200020003" pitchFamily="34" charset="-34"/>
                    </a:rPr>
                    <a:t>Smart </a:t>
                  </a:r>
                  <a:r>
                    <a:rPr lang="en-US" sz="3600" b="1" dirty="0">
                      <a:solidFill>
                        <a:srgbClr val="DC385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H SarabunPSK" panose="020B0500040200020003" pitchFamily="34" charset="-34"/>
                      <a:cs typeface="TH SarabunPSK" panose="020B0500040200020003" pitchFamily="34" charset="-34"/>
                    </a:rPr>
                    <a:t>EOC</a:t>
                  </a:r>
                  <a:r>
                    <a:rPr lang="en-US" sz="2400" b="1" dirty="0">
                      <a:solidFill>
                        <a:srgbClr val="DC385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H SarabunPSK" panose="020B0500040200020003" pitchFamily="34" charset="-34"/>
                      <a:cs typeface="TH SarabunPSK" panose="020B0500040200020003" pitchFamily="34" charset="-34"/>
                    </a:rPr>
                    <a:t> </a:t>
                  </a:r>
                  <a:endParaRPr lang="th-TH" sz="2400" b="1" dirty="0">
                    <a:solidFill>
                      <a:srgbClr val="DC385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H SarabunPSK" panose="020B0500040200020003" pitchFamily="34" charset="-34"/>
                    <a:cs typeface="TH SarabunPSK" panose="020B0500040200020003" pitchFamily="34" charset="-34"/>
                  </a:endParaRPr>
                </a:p>
              </p:txBody>
            </p:sp>
            <p:grpSp>
              <p:nvGrpSpPr>
                <p:cNvPr id="76" name="Group 60"/>
                <p:cNvGrpSpPr/>
                <p:nvPr/>
              </p:nvGrpSpPr>
              <p:grpSpPr>
                <a:xfrm>
                  <a:off x="3107653" y="3932958"/>
                  <a:ext cx="1825370" cy="490155"/>
                  <a:chOff x="94359" y="3716977"/>
                  <a:chExt cx="1825370" cy="490155"/>
                </a:xfrm>
              </p:grpSpPr>
              <p:pic>
                <p:nvPicPr>
                  <p:cNvPr id="77" name="Picture 61"/>
                  <p:cNvPicPr>
                    <a:picLocks noChangeAspect="1"/>
                  </p:cNvPicPr>
                  <p:nvPr/>
                </p:nvPicPr>
                <p:blipFill>
                  <a:blip r:embed="rId16" cstate="print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94359" y="3716977"/>
                    <a:ext cx="424020" cy="424020"/>
                  </a:xfrm>
                  <a:prstGeom prst="rect">
                    <a:avLst/>
                  </a:prstGeom>
                </p:spPr>
              </p:pic>
              <p:sp>
                <p:nvSpPr>
                  <p:cNvPr id="78" name="TextBox 62"/>
                  <p:cNvSpPr txBox="1"/>
                  <p:nvPr/>
                </p:nvSpPr>
                <p:spPr>
                  <a:xfrm>
                    <a:off x="280194" y="3776245"/>
                    <a:ext cx="1639535" cy="43088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th-TH" sz="2200" b="1" dirty="0">
                        <a:solidFill>
                          <a:srgbClr val="00206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rPr>
                      <a:t> </a:t>
                    </a:r>
                    <a:r>
                      <a:rPr lang="en-US" sz="2200" b="1" dirty="0">
                        <a:solidFill>
                          <a:srgbClr val="00206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rPr>
                      <a:t>1</a:t>
                    </a:r>
                    <a:r>
                      <a:rPr lang="th-TH" sz="2200" b="1" dirty="0">
                        <a:solidFill>
                          <a:srgbClr val="00206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rPr>
                      <a:t> จังหวัด</a:t>
                    </a:r>
                    <a:r>
                      <a:rPr lang="en-US" sz="2200" b="1" dirty="0">
                        <a:solidFill>
                          <a:srgbClr val="00206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rPr>
                      <a:t> </a:t>
                    </a:r>
                    <a:r>
                      <a:rPr lang="th-TH" sz="2200" b="1" dirty="0">
                        <a:solidFill>
                          <a:srgbClr val="00206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rPr>
                      <a:t>/ เขต</a:t>
                    </a:r>
                  </a:p>
                </p:txBody>
              </p:sp>
            </p:grpSp>
          </p:grpSp>
          <p:sp>
            <p:nvSpPr>
              <p:cNvPr id="73" name="TextBox 79"/>
              <p:cNvSpPr txBox="1"/>
              <p:nvPr/>
            </p:nvSpPr>
            <p:spPr>
              <a:xfrm>
                <a:off x="5190930" y="2797309"/>
                <a:ext cx="125467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h-TH" sz="2400" b="1" dirty="0" err="1">
                    <a:solidFill>
                      <a:srgbClr val="0594BB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กรม</a:t>
                </a:r>
                <a:r>
                  <a:rPr lang="th-TH" b="1" dirty="0" err="1">
                    <a:solidFill>
                      <a:srgbClr val="0594BB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คร</a:t>
                </a:r>
                <a:r>
                  <a:rPr lang="th-TH" b="1" dirty="0">
                    <a:solidFill>
                      <a:srgbClr val="0594BB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.</a:t>
                </a:r>
              </a:p>
            </p:txBody>
          </p:sp>
          <p:pic>
            <p:nvPicPr>
              <p:cNvPr id="74" name="Picture 80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5136906" y="2890518"/>
                <a:ext cx="286768" cy="366814"/>
              </a:xfrm>
              <a:prstGeom prst="rect">
                <a:avLst/>
              </a:prstGeom>
            </p:spPr>
          </p:pic>
        </p:grpSp>
        <p:pic>
          <p:nvPicPr>
            <p:cNvPr id="71" name="Picture 146"/>
            <p:cNvPicPr>
              <a:picLocks noChangeAspect="1"/>
            </p:cNvPicPr>
            <p:nvPr/>
          </p:nvPicPr>
          <p:blipFill>
            <a:blip r:embed="rId20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9844611">
              <a:off x="3189618" y="2816769"/>
              <a:ext cx="890232" cy="890232"/>
            </a:xfrm>
            <a:prstGeom prst="rect">
              <a:avLst/>
            </a:prstGeom>
          </p:spPr>
        </p:pic>
      </p:grpSp>
      <p:grpSp>
        <p:nvGrpSpPr>
          <p:cNvPr id="79" name="Group 5"/>
          <p:cNvGrpSpPr/>
          <p:nvPr/>
        </p:nvGrpSpPr>
        <p:grpSpPr>
          <a:xfrm>
            <a:off x="6589770" y="5204243"/>
            <a:ext cx="2478972" cy="1445727"/>
            <a:chOff x="3681655" y="3854439"/>
            <a:chExt cx="2478972" cy="1445727"/>
          </a:xfrm>
        </p:grpSpPr>
        <p:grpSp>
          <p:nvGrpSpPr>
            <p:cNvPr id="80" name="Group 147"/>
            <p:cNvGrpSpPr/>
            <p:nvPr/>
          </p:nvGrpSpPr>
          <p:grpSpPr>
            <a:xfrm>
              <a:off x="3786714" y="3854439"/>
              <a:ext cx="2373913" cy="1445727"/>
              <a:chOff x="3863553" y="3726361"/>
              <a:chExt cx="2373913" cy="1445727"/>
            </a:xfrm>
          </p:grpSpPr>
          <p:grpSp>
            <p:nvGrpSpPr>
              <p:cNvPr id="82" name="Group 148"/>
              <p:cNvGrpSpPr/>
              <p:nvPr/>
            </p:nvGrpSpPr>
            <p:grpSpPr>
              <a:xfrm>
                <a:off x="4010005" y="3726361"/>
                <a:ext cx="2227461" cy="1445727"/>
                <a:chOff x="4474192" y="4439714"/>
                <a:chExt cx="2227461" cy="1445727"/>
              </a:xfrm>
            </p:grpSpPr>
            <p:sp>
              <p:nvSpPr>
                <p:cNvPr id="84" name="TextBox 151"/>
                <p:cNvSpPr txBox="1"/>
                <p:nvPr/>
              </p:nvSpPr>
              <p:spPr>
                <a:xfrm>
                  <a:off x="4546077" y="4746682"/>
                  <a:ext cx="1703404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th-TH" sz="3600" b="1" dirty="0">
                      <a:solidFill>
                        <a:srgbClr val="DC385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H SarabunPSK" panose="020B0500040200020003" pitchFamily="34" charset="-34"/>
                      <a:cs typeface="TH SarabunPSK" panose="020B0500040200020003" pitchFamily="34" charset="-34"/>
                    </a:rPr>
                    <a:t> </a:t>
                  </a:r>
                  <a:r>
                    <a:rPr lang="th-TH" sz="3200" b="1" dirty="0" err="1">
                      <a:solidFill>
                        <a:srgbClr val="DC385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H SarabunPSK" panose="020B0500040200020003" pitchFamily="34" charset="-34"/>
                      <a:cs typeface="TH SarabunPSK" panose="020B0500040200020003" pitchFamily="34" charset="-34"/>
                    </a:rPr>
                    <a:t>อสม</a:t>
                  </a:r>
                  <a:r>
                    <a:rPr lang="th-TH" sz="3200" b="1" dirty="0">
                      <a:solidFill>
                        <a:srgbClr val="DC385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H SarabunPSK" panose="020B0500040200020003" pitchFamily="34" charset="-34"/>
                      <a:cs typeface="TH SarabunPSK" panose="020B0500040200020003" pitchFamily="34" charset="-34"/>
                    </a:rPr>
                    <a:t> 4.0</a:t>
                  </a:r>
                </a:p>
              </p:txBody>
            </p:sp>
            <p:sp>
              <p:nvSpPr>
                <p:cNvPr id="85" name="TextBox 152"/>
                <p:cNvSpPr txBox="1"/>
                <p:nvPr/>
              </p:nvSpPr>
              <p:spPr>
                <a:xfrm>
                  <a:off x="4474192" y="5454554"/>
                  <a:ext cx="2085996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th-TH" sz="2200" b="1" dirty="0">
                      <a:solidFill>
                        <a:srgbClr val="002060"/>
                      </a:solidFill>
                      <a:latin typeface="TH SarabunPSK" panose="020B0500040200020003" pitchFamily="34" charset="-34"/>
                      <a:cs typeface="TH SarabunPSK" panose="020B0500040200020003" pitchFamily="34" charset="-34"/>
                    </a:rPr>
                    <a:t> ทุกจังหวัดทั่วประเทศ</a:t>
                  </a:r>
                </a:p>
              </p:txBody>
            </p:sp>
            <p:sp>
              <p:nvSpPr>
                <p:cNvPr id="86" name="TextBox 153"/>
                <p:cNvSpPr txBox="1"/>
                <p:nvPr/>
              </p:nvSpPr>
              <p:spPr>
                <a:xfrm>
                  <a:off x="5409419" y="4439714"/>
                  <a:ext cx="1292234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th-TH" sz="2400" b="1" dirty="0">
                      <a:solidFill>
                        <a:srgbClr val="0594BB"/>
                      </a:solidFill>
                      <a:latin typeface="TH SarabunPSK" panose="020B0500040200020003" pitchFamily="34" charset="-34"/>
                      <a:cs typeface="TH SarabunPSK" panose="020B0500040200020003" pitchFamily="34" charset="-34"/>
                    </a:rPr>
                    <a:t>กรม</a:t>
                  </a:r>
                  <a:r>
                    <a:rPr lang="th-TH" b="1" dirty="0" err="1">
                      <a:solidFill>
                        <a:srgbClr val="0594BB"/>
                      </a:solidFill>
                      <a:latin typeface="TH SarabunPSK" panose="020B0500040200020003" pitchFamily="34" charset="-34"/>
                      <a:cs typeface="TH SarabunPSK" panose="020B0500040200020003" pitchFamily="34" charset="-34"/>
                    </a:rPr>
                    <a:t>สบส</a:t>
                  </a:r>
                  <a:r>
                    <a:rPr lang="th-TH" b="1" dirty="0">
                      <a:solidFill>
                        <a:srgbClr val="0594BB"/>
                      </a:solidFill>
                      <a:latin typeface="TH SarabunPSK" panose="020B0500040200020003" pitchFamily="34" charset="-34"/>
                      <a:cs typeface="TH SarabunPSK" panose="020B0500040200020003" pitchFamily="34" charset="-34"/>
                    </a:rPr>
                    <a:t>.</a:t>
                  </a:r>
                </a:p>
              </p:txBody>
            </p:sp>
            <p:pic>
              <p:nvPicPr>
                <p:cNvPr id="87" name="Picture 154"/>
                <p:cNvPicPr>
                  <a:picLocks noChangeAspect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278144" y="4488437"/>
                  <a:ext cx="286768" cy="366814"/>
                </a:xfrm>
                <a:prstGeom prst="rect">
                  <a:avLst/>
                </a:prstGeom>
              </p:spPr>
            </p:pic>
          </p:grpSp>
          <p:pic>
            <p:nvPicPr>
              <p:cNvPr id="83" name="Picture 149"/>
              <p:cNvPicPr>
                <a:picLocks noChangeAspect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3863553" y="4703242"/>
                <a:ext cx="424020" cy="424020"/>
              </a:xfrm>
              <a:prstGeom prst="rect">
                <a:avLst/>
              </a:prstGeom>
            </p:spPr>
          </p:pic>
        </p:grpSp>
        <p:pic>
          <p:nvPicPr>
            <p:cNvPr id="81" name="Picture 155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681655" y="4069984"/>
              <a:ext cx="599529" cy="599529"/>
            </a:xfrm>
            <a:prstGeom prst="rect">
              <a:avLst/>
            </a:prstGeom>
          </p:spPr>
        </p:pic>
      </p:grpSp>
      <p:grpSp>
        <p:nvGrpSpPr>
          <p:cNvPr id="88" name="Group 2"/>
          <p:cNvGrpSpPr/>
          <p:nvPr/>
        </p:nvGrpSpPr>
        <p:grpSpPr>
          <a:xfrm>
            <a:off x="583744" y="5397697"/>
            <a:ext cx="2323225" cy="1030844"/>
            <a:chOff x="4059530" y="1867211"/>
            <a:chExt cx="2323225" cy="1030844"/>
          </a:xfrm>
        </p:grpSpPr>
        <p:grpSp>
          <p:nvGrpSpPr>
            <p:cNvPr id="89" name="Group 50"/>
            <p:cNvGrpSpPr/>
            <p:nvPr/>
          </p:nvGrpSpPr>
          <p:grpSpPr>
            <a:xfrm>
              <a:off x="4059530" y="1867211"/>
              <a:ext cx="2323225" cy="1030844"/>
              <a:chOff x="3221870" y="2401049"/>
              <a:chExt cx="2323225" cy="1030844"/>
            </a:xfrm>
          </p:grpSpPr>
          <p:pic>
            <p:nvPicPr>
              <p:cNvPr id="91" name="Picture 51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3221870" y="2575283"/>
                <a:ext cx="2323225" cy="856610"/>
              </a:xfrm>
              <a:prstGeom prst="rect">
                <a:avLst/>
              </a:prstGeom>
            </p:spPr>
          </p:pic>
          <p:sp>
            <p:nvSpPr>
              <p:cNvPr id="92" name="TextBox 53"/>
              <p:cNvSpPr txBox="1"/>
              <p:nvPr/>
            </p:nvSpPr>
            <p:spPr>
              <a:xfrm>
                <a:off x="4000280" y="2401049"/>
                <a:ext cx="1503727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b="1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PP</a:t>
                </a:r>
                <a:r>
                  <a:rPr lang="en-US" b="1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&amp;</a:t>
                </a:r>
                <a:r>
                  <a:rPr lang="en-US" sz="4400" b="1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P</a:t>
                </a:r>
                <a:endParaRPr lang="th-TH" sz="3600" b="1" dirty="0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</p:grpSp>
        <p:pic>
          <p:nvPicPr>
            <p:cNvPr id="90" name="Picture 1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144204" y="2137378"/>
              <a:ext cx="708863" cy="708863"/>
            </a:xfrm>
            <a:prstGeom prst="rect">
              <a:avLst/>
            </a:prstGeom>
          </p:spPr>
        </p:pic>
      </p:grpSp>
      <p:grpSp>
        <p:nvGrpSpPr>
          <p:cNvPr id="93" name="Group 105"/>
          <p:cNvGrpSpPr/>
          <p:nvPr/>
        </p:nvGrpSpPr>
        <p:grpSpPr>
          <a:xfrm>
            <a:off x="119473" y="-12959"/>
            <a:ext cx="504000" cy="538113"/>
            <a:chOff x="5719698" y="5006476"/>
            <a:chExt cx="504000" cy="538113"/>
          </a:xfrm>
        </p:grpSpPr>
        <p:sp>
          <p:nvSpPr>
            <p:cNvPr id="94" name="Oval 106"/>
            <p:cNvSpPr/>
            <p:nvPr/>
          </p:nvSpPr>
          <p:spPr>
            <a:xfrm>
              <a:off x="5719698" y="5040589"/>
              <a:ext cx="504000" cy="504000"/>
            </a:xfrm>
            <a:prstGeom prst="ellipse">
              <a:avLst/>
            </a:prstGeom>
            <a:solidFill>
              <a:schemeClr val="accent6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95" name="TextBox 107"/>
            <p:cNvSpPr txBox="1"/>
            <p:nvPr/>
          </p:nvSpPr>
          <p:spPr>
            <a:xfrm>
              <a:off x="5821466" y="5006476"/>
              <a:ext cx="36939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1</a:t>
              </a:r>
              <a:endParaRPr lang="th-TH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96" name="Group 131"/>
          <p:cNvGrpSpPr/>
          <p:nvPr/>
        </p:nvGrpSpPr>
        <p:grpSpPr>
          <a:xfrm>
            <a:off x="3984159" y="1825678"/>
            <a:ext cx="504000" cy="538113"/>
            <a:chOff x="5719698" y="5006476"/>
            <a:chExt cx="504000" cy="538113"/>
          </a:xfrm>
        </p:grpSpPr>
        <p:sp>
          <p:nvSpPr>
            <p:cNvPr id="97" name="Oval 134"/>
            <p:cNvSpPr/>
            <p:nvPr/>
          </p:nvSpPr>
          <p:spPr>
            <a:xfrm>
              <a:off x="5719698" y="5040589"/>
              <a:ext cx="504000" cy="504000"/>
            </a:xfrm>
            <a:prstGeom prst="ellipse">
              <a:avLst/>
            </a:prstGeom>
            <a:solidFill>
              <a:schemeClr val="accent6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98" name="TextBox 150"/>
            <p:cNvSpPr txBox="1"/>
            <p:nvPr/>
          </p:nvSpPr>
          <p:spPr>
            <a:xfrm>
              <a:off x="5821466" y="5006476"/>
              <a:ext cx="36939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2</a:t>
              </a:r>
              <a:endParaRPr lang="th-TH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99" name="Group 156"/>
          <p:cNvGrpSpPr/>
          <p:nvPr/>
        </p:nvGrpSpPr>
        <p:grpSpPr>
          <a:xfrm>
            <a:off x="8665548" y="-1200"/>
            <a:ext cx="504000" cy="538113"/>
            <a:chOff x="5719698" y="5006476"/>
            <a:chExt cx="504000" cy="538113"/>
          </a:xfrm>
        </p:grpSpPr>
        <p:sp>
          <p:nvSpPr>
            <p:cNvPr id="100" name="Oval 157"/>
            <p:cNvSpPr/>
            <p:nvPr/>
          </p:nvSpPr>
          <p:spPr>
            <a:xfrm>
              <a:off x="5719698" y="5040589"/>
              <a:ext cx="504000" cy="504000"/>
            </a:xfrm>
            <a:prstGeom prst="ellipse">
              <a:avLst/>
            </a:prstGeom>
            <a:solidFill>
              <a:schemeClr val="accent6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01" name="TextBox 158"/>
            <p:cNvSpPr txBox="1"/>
            <p:nvPr/>
          </p:nvSpPr>
          <p:spPr>
            <a:xfrm>
              <a:off x="5821466" y="5006476"/>
              <a:ext cx="36939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3</a:t>
              </a:r>
              <a:endParaRPr lang="th-TH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102" name="Group 159"/>
          <p:cNvGrpSpPr/>
          <p:nvPr/>
        </p:nvGrpSpPr>
        <p:grpSpPr>
          <a:xfrm>
            <a:off x="313830" y="5218272"/>
            <a:ext cx="504000" cy="538113"/>
            <a:chOff x="5719698" y="5006476"/>
            <a:chExt cx="504000" cy="538113"/>
          </a:xfrm>
        </p:grpSpPr>
        <p:sp>
          <p:nvSpPr>
            <p:cNvPr id="103" name="Oval 160"/>
            <p:cNvSpPr/>
            <p:nvPr/>
          </p:nvSpPr>
          <p:spPr>
            <a:xfrm>
              <a:off x="5719698" y="5040589"/>
              <a:ext cx="504000" cy="504000"/>
            </a:xfrm>
            <a:prstGeom prst="ellipse">
              <a:avLst/>
            </a:prstGeom>
            <a:solidFill>
              <a:schemeClr val="accent6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04" name="TextBox 161"/>
            <p:cNvSpPr txBox="1"/>
            <p:nvPr/>
          </p:nvSpPr>
          <p:spPr>
            <a:xfrm>
              <a:off x="5821466" y="5006476"/>
              <a:ext cx="36939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4</a:t>
              </a:r>
              <a:endParaRPr lang="th-TH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sp>
        <p:nvSpPr>
          <p:cNvPr id="105" name="TextBox 163"/>
          <p:cNvSpPr txBox="1"/>
          <p:nvPr/>
        </p:nvSpPr>
        <p:spPr>
          <a:xfrm>
            <a:off x="10106004" y="6188708"/>
            <a:ext cx="20859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2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ทุกจังหวัดทั่วประเทศ</a:t>
            </a:r>
          </a:p>
        </p:txBody>
      </p:sp>
      <p:sp>
        <p:nvSpPr>
          <p:cNvPr id="106" name="TextBox 117"/>
          <p:cNvSpPr txBox="1"/>
          <p:nvPr/>
        </p:nvSpPr>
        <p:spPr>
          <a:xfrm>
            <a:off x="1294228" y="5938712"/>
            <a:ext cx="1600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600" b="1" dirty="0">
                <a:solidFill>
                  <a:srgbClr val="0594BB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400" b="1" dirty="0" err="1">
                <a:solidFill>
                  <a:srgbClr val="0594BB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คร.</a:t>
            </a:r>
            <a:r>
              <a:rPr lang="th-TH" sz="2400" b="1" dirty="0">
                <a:solidFill>
                  <a:srgbClr val="0594BB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</a:t>
            </a:r>
            <a:r>
              <a:rPr lang="th-TH" sz="2400" b="1" dirty="0" err="1">
                <a:solidFill>
                  <a:srgbClr val="0594BB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สบส.</a:t>
            </a:r>
            <a:r>
              <a:rPr lang="th-TH" sz="2400" b="1" dirty="0">
                <a:solidFill>
                  <a:srgbClr val="0594BB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</a:t>
            </a:r>
            <a:r>
              <a:rPr lang="th-TH" sz="2400" b="1" dirty="0" err="1">
                <a:solidFill>
                  <a:srgbClr val="0594BB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อย.</a:t>
            </a:r>
            <a:endParaRPr lang="th-TH" sz="2400" b="1" dirty="0">
              <a:solidFill>
                <a:srgbClr val="0594BB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07" name="Picture 8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96854" y="6034701"/>
            <a:ext cx="222457" cy="284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204418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30271" y="-1837912"/>
            <a:ext cx="3908965" cy="3908965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4"/>
          <p:cNvSpPr txBox="1"/>
          <p:nvPr/>
        </p:nvSpPr>
        <p:spPr>
          <a:xfrm>
            <a:off x="3973301" y="-13123"/>
            <a:ext cx="37737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P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roductive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G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rowth</a:t>
            </a:r>
          </a:p>
          <a:p>
            <a:pPr algn="ctr"/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E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ngine</a:t>
            </a:r>
            <a:endParaRPr lang="th-TH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TextBox 16"/>
          <p:cNvSpPr txBox="1"/>
          <p:nvPr/>
        </p:nvSpPr>
        <p:spPr>
          <a:xfrm>
            <a:off x="1124605" y="1569965"/>
            <a:ext cx="35039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>
                <a:solidFill>
                  <a:srgbClr val="7E57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4400" b="1" dirty="0" err="1">
                <a:solidFill>
                  <a:srgbClr val="7E57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M</a:t>
            </a:r>
            <a:r>
              <a:rPr lang="en-US" sz="3200" b="1" dirty="0" err="1">
                <a:solidFill>
                  <a:srgbClr val="7E57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editech</a:t>
            </a:r>
            <a:r>
              <a:rPr lang="en-US" sz="3200" b="1" dirty="0">
                <a:solidFill>
                  <a:srgbClr val="7E57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4400" b="1" dirty="0">
                <a:solidFill>
                  <a:srgbClr val="7E57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I</a:t>
            </a:r>
            <a:r>
              <a:rPr lang="en-US" sz="3200" b="1" dirty="0">
                <a:solidFill>
                  <a:srgbClr val="7E57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nnovation</a:t>
            </a:r>
            <a:endParaRPr lang="th-TH" sz="3200" b="1" dirty="0">
              <a:solidFill>
                <a:srgbClr val="7E571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5" name="Group 7"/>
          <p:cNvGrpSpPr/>
          <p:nvPr/>
        </p:nvGrpSpPr>
        <p:grpSpPr>
          <a:xfrm>
            <a:off x="46035" y="138628"/>
            <a:ext cx="3846143" cy="1227754"/>
            <a:chOff x="46035" y="138628"/>
            <a:chExt cx="3846143" cy="1227754"/>
          </a:xfrm>
        </p:grpSpPr>
        <p:pic>
          <p:nvPicPr>
            <p:cNvPr id="6" name="Picture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1459" y="138628"/>
              <a:ext cx="3640927" cy="1227754"/>
            </a:xfrm>
            <a:prstGeom prst="rect">
              <a:avLst/>
            </a:prstGeom>
          </p:spPr>
        </p:pic>
        <p:grpSp>
          <p:nvGrpSpPr>
            <p:cNvPr id="7" name="Group 49"/>
            <p:cNvGrpSpPr/>
            <p:nvPr/>
          </p:nvGrpSpPr>
          <p:grpSpPr>
            <a:xfrm>
              <a:off x="46035" y="415880"/>
              <a:ext cx="3846143" cy="844733"/>
              <a:chOff x="3456487" y="2838767"/>
              <a:chExt cx="4199169" cy="934995"/>
            </a:xfrm>
          </p:grpSpPr>
          <p:sp>
            <p:nvSpPr>
              <p:cNvPr id="8" name="TextBox 12"/>
              <p:cNvSpPr txBox="1"/>
              <p:nvPr/>
            </p:nvSpPr>
            <p:spPr>
              <a:xfrm>
                <a:off x="4929525" y="2990239"/>
                <a:ext cx="2726131" cy="783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Health</a:t>
                </a:r>
                <a:r>
                  <a:rPr lang="en-US" sz="4000" b="1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 T</a:t>
                </a:r>
                <a:r>
                  <a:rPr lang="en-US" sz="3200" b="1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ech</a:t>
                </a:r>
                <a:endParaRPr lang="th-TH" sz="3200" b="1" dirty="0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grpSp>
            <p:nvGrpSpPr>
              <p:cNvPr id="9" name="Group 30"/>
              <p:cNvGrpSpPr/>
              <p:nvPr/>
            </p:nvGrpSpPr>
            <p:grpSpPr>
              <a:xfrm>
                <a:off x="3456487" y="2838767"/>
                <a:ext cx="2228204" cy="579127"/>
                <a:chOff x="-586799" y="1533539"/>
                <a:chExt cx="2228204" cy="579127"/>
              </a:xfrm>
            </p:grpSpPr>
            <p:sp>
              <p:nvSpPr>
                <p:cNvPr id="10" name="TextBox 17"/>
                <p:cNvSpPr txBox="1"/>
                <p:nvPr/>
              </p:nvSpPr>
              <p:spPr>
                <a:xfrm>
                  <a:off x="-586799" y="1533539"/>
                  <a:ext cx="2228204" cy="57912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th-TH" sz="1800" b="1" dirty="0">
                      <a:solidFill>
                        <a:srgbClr val="002060"/>
                      </a:solidFill>
                      <a:latin typeface="TH SarabunPSK" panose="020B0500040200020003" pitchFamily="34" charset="-34"/>
                      <a:cs typeface="TH SarabunPSK" panose="020B0500040200020003" pitchFamily="34" charset="-34"/>
                    </a:rPr>
                    <a:t>กรม</a:t>
                  </a:r>
                  <a:r>
                    <a:rPr lang="th-TH" b="1" dirty="0">
                      <a:solidFill>
                        <a:srgbClr val="002060"/>
                      </a:solidFill>
                      <a:latin typeface="TH SarabunPSK" panose="020B0500040200020003" pitchFamily="34" charset="-34"/>
                      <a:cs typeface="TH SarabunPSK" panose="020B0500040200020003" pitchFamily="34" charset="-34"/>
                    </a:rPr>
                    <a:t>การแพทย์</a:t>
                  </a:r>
                </a:p>
              </p:txBody>
            </p:sp>
            <p:pic>
              <p:nvPicPr>
                <p:cNvPr id="11" name="Picture 29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519669" y="1600700"/>
                  <a:ext cx="320446" cy="409893"/>
                </a:xfrm>
                <a:prstGeom prst="rect">
                  <a:avLst/>
                </a:prstGeom>
              </p:spPr>
            </p:pic>
          </p:grpSp>
        </p:grpSp>
      </p:grpSp>
      <p:pic>
        <p:nvPicPr>
          <p:cNvPr id="12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4661" y="1469478"/>
            <a:ext cx="993753" cy="993753"/>
          </a:xfrm>
          <a:prstGeom prst="rect">
            <a:avLst/>
          </a:prstGeom>
        </p:spPr>
      </p:pic>
      <p:grpSp>
        <p:nvGrpSpPr>
          <p:cNvPr id="13" name="Group 118"/>
          <p:cNvGrpSpPr/>
          <p:nvPr/>
        </p:nvGrpSpPr>
        <p:grpSpPr>
          <a:xfrm>
            <a:off x="1111189" y="3578488"/>
            <a:ext cx="4121304" cy="1270590"/>
            <a:chOff x="51459" y="138628"/>
            <a:chExt cx="4121304" cy="1270590"/>
          </a:xfrm>
        </p:grpSpPr>
        <p:pic>
          <p:nvPicPr>
            <p:cNvPr id="14" name="Picture 12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1459" y="138628"/>
              <a:ext cx="3767957" cy="1270590"/>
            </a:xfrm>
            <a:prstGeom prst="rect">
              <a:avLst/>
            </a:prstGeom>
          </p:spPr>
        </p:pic>
        <p:grpSp>
          <p:nvGrpSpPr>
            <p:cNvPr id="15" name="Group 126"/>
            <p:cNvGrpSpPr/>
            <p:nvPr/>
          </p:nvGrpSpPr>
          <p:grpSpPr>
            <a:xfrm>
              <a:off x="140585" y="318249"/>
              <a:ext cx="4032178" cy="932077"/>
              <a:chOff x="3559715" y="2730706"/>
              <a:chExt cx="4402278" cy="1031672"/>
            </a:xfrm>
          </p:grpSpPr>
          <p:sp>
            <p:nvSpPr>
              <p:cNvPr id="16" name="TextBox 127"/>
              <p:cNvSpPr txBox="1"/>
              <p:nvPr/>
            </p:nvSpPr>
            <p:spPr>
              <a:xfrm>
                <a:off x="5235863" y="2978853"/>
                <a:ext cx="2726130" cy="7835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b="1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Biotech</a:t>
                </a:r>
                <a:endParaRPr lang="th-TH" sz="4000" b="1" dirty="0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grpSp>
            <p:nvGrpSpPr>
              <p:cNvPr id="17" name="Group 128"/>
              <p:cNvGrpSpPr/>
              <p:nvPr/>
            </p:nvGrpSpPr>
            <p:grpSpPr>
              <a:xfrm>
                <a:off x="3559715" y="2730706"/>
                <a:ext cx="1847202" cy="715393"/>
                <a:chOff x="-483571" y="1425478"/>
                <a:chExt cx="1847202" cy="715393"/>
              </a:xfrm>
            </p:grpSpPr>
            <p:sp>
              <p:nvSpPr>
                <p:cNvPr id="18" name="TextBox 129"/>
                <p:cNvSpPr txBox="1"/>
                <p:nvPr/>
              </p:nvSpPr>
              <p:spPr>
                <a:xfrm>
                  <a:off x="-450980" y="1425478"/>
                  <a:ext cx="1814611" cy="71539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th-TH" sz="2400" b="1" dirty="0">
                      <a:solidFill>
                        <a:srgbClr val="002060"/>
                      </a:solidFill>
                      <a:latin typeface="TH SarabunPSK" panose="020B0500040200020003" pitchFamily="34" charset="-34"/>
                      <a:cs typeface="TH SarabunPSK" panose="020B0500040200020003" pitchFamily="34" charset="-34"/>
                    </a:rPr>
                    <a:t>กรม</a:t>
                  </a:r>
                  <a:r>
                    <a:rPr lang="th-TH" sz="3600" b="1" dirty="0" err="1">
                      <a:solidFill>
                        <a:srgbClr val="002060"/>
                      </a:solidFill>
                      <a:latin typeface="TH SarabunPSK" panose="020B0500040200020003" pitchFamily="34" charset="-34"/>
                      <a:cs typeface="TH SarabunPSK" panose="020B0500040200020003" pitchFamily="34" charset="-34"/>
                    </a:rPr>
                    <a:t>วิทย์</a:t>
                  </a:r>
                  <a:endParaRPr lang="th-TH" sz="3600" b="1" dirty="0">
                    <a:solidFill>
                      <a:srgbClr val="002060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endParaRPr>
                </a:p>
              </p:txBody>
            </p:sp>
            <p:pic>
              <p:nvPicPr>
                <p:cNvPr id="19" name="Picture 130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483571" y="1542251"/>
                  <a:ext cx="340028" cy="434941"/>
                </a:xfrm>
                <a:prstGeom prst="rect">
                  <a:avLst/>
                </a:prstGeom>
              </p:spPr>
            </p:pic>
          </p:grpSp>
        </p:grpSp>
      </p:grpSp>
      <p:pic>
        <p:nvPicPr>
          <p:cNvPr id="20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2259" y="4828308"/>
            <a:ext cx="994986" cy="994986"/>
          </a:xfrm>
          <a:prstGeom prst="rect">
            <a:avLst/>
          </a:prstGeom>
        </p:spPr>
      </p:pic>
      <p:sp>
        <p:nvSpPr>
          <p:cNvPr id="21" name="TextBox 131"/>
          <p:cNvSpPr txBox="1"/>
          <p:nvPr/>
        </p:nvSpPr>
        <p:spPr>
          <a:xfrm>
            <a:off x="941432" y="5040911"/>
            <a:ext cx="29615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Precision Medicine</a:t>
            </a:r>
            <a:endParaRPr lang="th-TH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22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41714" y="5729393"/>
            <a:ext cx="963889" cy="963889"/>
          </a:xfrm>
          <a:prstGeom prst="rect">
            <a:avLst/>
          </a:prstGeom>
        </p:spPr>
      </p:pic>
      <p:sp>
        <p:nvSpPr>
          <p:cNvPr id="23" name="TextBox 132"/>
          <p:cNvSpPr txBox="1"/>
          <p:nvPr/>
        </p:nvSpPr>
        <p:spPr>
          <a:xfrm>
            <a:off x="2449790" y="5918949"/>
            <a:ext cx="29615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Biopharmaceutical</a:t>
            </a:r>
            <a:endParaRPr lang="th-TH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24" name="Group 133"/>
          <p:cNvGrpSpPr/>
          <p:nvPr/>
        </p:nvGrpSpPr>
        <p:grpSpPr>
          <a:xfrm>
            <a:off x="8108918" y="138628"/>
            <a:ext cx="4262190" cy="1270590"/>
            <a:chOff x="51459" y="138628"/>
            <a:chExt cx="4262190" cy="1270590"/>
          </a:xfrm>
        </p:grpSpPr>
        <p:pic>
          <p:nvPicPr>
            <p:cNvPr id="25" name="Picture 13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1459" y="138628"/>
              <a:ext cx="3767957" cy="1270590"/>
            </a:xfrm>
            <a:prstGeom prst="rect">
              <a:avLst/>
            </a:prstGeom>
          </p:spPr>
        </p:pic>
        <p:grpSp>
          <p:nvGrpSpPr>
            <p:cNvPr id="26" name="Group 135"/>
            <p:cNvGrpSpPr/>
            <p:nvPr/>
          </p:nvGrpSpPr>
          <p:grpSpPr>
            <a:xfrm>
              <a:off x="121114" y="470800"/>
              <a:ext cx="4192535" cy="843714"/>
              <a:chOff x="3538457" y="2899558"/>
              <a:chExt cx="4577355" cy="933867"/>
            </a:xfrm>
          </p:grpSpPr>
          <p:sp>
            <p:nvSpPr>
              <p:cNvPr id="27" name="TextBox 136"/>
              <p:cNvSpPr txBox="1"/>
              <p:nvPr/>
            </p:nvSpPr>
            <p:spPr>
              <a:xfrm>
                <a:off x="5389682" y="2913634"/>
                <a:ext cx="2726130" cy="9197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800" b="1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H</a:t>
                </a:r>
                <a:r>
                  <a:rPr lang="en-US" sz="4000" b="1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erb</a:t>
                </a:r>
                <a:endParaRPr lang="th-TH" sz="4000" b="1" dirty="0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grpSp>
            <p:nvGrpSpPr>
              <p:cNvPr id="28" name="Group 137"/>
              <p:cNvGrpSpPr/>
              <p:nvPr/>
            </p:nvGrpSpPr>
            <p:grpSpPr>
              <a:xfrm>
                <a:off x="3538457" y="2899558"/>
                <a:ext cx="1966138" cy="442863"/>
                <a:chOff x="-504829" y="1594330"/>
                <a:chExt cx="1966138" cy="442863"/>
              </a:xfrm>
            </p:grpSpPr>
            <p:sp>
              <p:nvSpPr>
                <p:cNvPr id="29" name="TextBox 138"/>
                <p:cNvSpPr txBox="1"/>
                <p:nvPr/>
              </p:nvSpPr>
              <p:spPr>
                <a:xfrm>
                  <a:off x="-473101" y="1594330"/>
                  <a:ext cx="1934410" cy="44286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th-TH" sz="1600" b="1" dirty="0">
                      <a:solidFill>
                        <a:srgbClr val="002060"/>
                      </a:solidFill>
                      <a:latin typeface="TH SarabunPSK" panose="020B0500040200020003" pitchFamily="34" charset="-34"/>
                      <a:cs typeface="TH SarabunPSK" panose="020B0500040200020003" pitchFamily="34" charset="-34"/>
                    </a:rPr>
                    <a:t>กรม</a:t>
                  </a:r>
                  <a:r>
                    <a:rPr lang="th-TH" sz="2000" b="1" dirty="0">
                      <a:solidFill>
                        <a:srgbClr val="002060"/>
                      </a:solidFill>
                      <a:latin typeface="TH SarabunPSK" panose="020B0500040200020003" pitchFamily="34" charset="-34"/>
                      <a:cs typeface="TH SarabunPSK" panose="020B0500040200020003" pitchFamily="34" charset="-34"/>
                    </a:rPr>
                    <a:t>แพทย์แผนไทยฯ</a:t>
                  </a:r>
                </a:p>
              </p:txBody>
            </p:sp>
            <p:pic>
              <p:nvPicPr>
                <p:cNvPr id="30" name="Picture 139"/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504829" y="1600705"/>
                  <a:ext cx="270965" cy="346600"/>
                </a:xfrm>
                <a:prstGeom prst="rect">
                  <a:avLst/>
                </a:prstGeom>
              </p:spPr>
            </p:pic>
          </p:grpSp>
        </p:grpSp>
      </p:grpSp>
      <p:grpSp>
        <p:nvGrpSpPr>
          <p:cNvPr id="31" name="Group 18"/>
          <p:cNvGrpSpPr/>
          <p:nvPr/>
        </p:nvGrpSpPr>
        <p:grpSpPr>
          <a:xfrm>
            <a:off x="7963762" y="1394870"/>
            <a:ext cx="1342511" cy="1043675"/>
            <a:chOff x="7532664" y="1395384"/>
            <a:chExt cx="1461669" cy="1068378"/>
          </a:xfrm>
        </p:grpSpPr>
        <p:pic>
          <p:nvPicPr>
            <p:cNvPr id="32" name="Picture 14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684340" y="1409218"/>
              <a:ext cx="1309993" cy="1054544"/>
            </a:xfrm>
            <a:prstGeom prst="rect">
              <a:avLst/>
            </a:prstGeom>
          </p:spPr>
        </p:pic>
        <p:pic>
          <p:nvPicPr>
            <p:cNvPr id="33" name="Picture 15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532664" y="1395384"/>
              <a:ext cx="848675" cy="832393"/>
            </a:xfrm>
            <a:prstGeom prst="rect">
              <a:avLst/>
            </a:prstGeom>
          </p:spPr>
        </p:pic>
      </p:grpSp>
      <p:sp>
        <p:nvSpPr>
          <p:cNvPr id="34" name="TextBox 148"/>
          <p:cNvSpPr txBox="1"/>
          <p:nvPr/>
        </p:nvSpPr>
        <p:spPr>
          <a:xfrm>
            <a:off x="8951408" y="1289757"/>
            <a:ext cx="273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0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4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H</a:t>
            </a:r>
            <a:r>
              <a:rPr lang="en-US" sz="40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erbal </a:t>
            </a:r>
            <a:r>
              <a:rPr lang="en-US" sz="4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C</a:t>
            </a:r>
            <a:r>
              <a:rPr lang="en-US" sz="40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ity</a:t>
            </a:r>
            <a:endParaRPr lang="th-TH" sz="4000" b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35" name="Straight Connector 152"/>
          <p:cNvCxnSpPr/>
          <p:nvPr/>
        </p:nvCxnSpPr>
        <p:spPr>
          <a:xfrm flipH="1" flipV="1">
            <a:off x="6047458" y="2125508"/>
            <a:ext cx="15464" cy="4497490"/>
          </a:xfrm>
          <a:prstGeom prst="line">
            <a:avLst/>
          </a:prstGeom>
          <a:ln w="57150">
            <a:solidFill>
              <a:schemeClr val="bg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Group 11"/>
          <p:cNvGrpSpPr/>
          <p:nvPr/>
        </p:nvGrpSpPr>
        <p:grpSpPr>
          <a:xfrm>
            <a:off x="9372824" y="1995914"/>
            <a:ext cx="2145907" cy="523220"/>
            <a:chOff x="9296308" y="2029173"/>
            <a:chExt cx="2145907" cy="523220"/>
          </a:xfrm>
        </p:grpSpPr>
        <p:sp>
          <p:nvSpPr>
            <p:cNvPr id="37" name="TextBox 155"/>
            <p:cNvSpPr txBox="1"/>
            <p:nvPr/>
          </p:nvSpPr>
          <p:spPr>
            <a:xfrm>
              <a:off x="9364598" y="2029173"/>
              <a:ext cx="20776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b="1" dirty="0">
                  <a:solidFill>
                    <a:srgbClr val="00206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 </a:t>
              </a:r>
              <a:r>
                <a:rPr lang="th-TH" sz="2400" b="1" dirty="0">
                  <a:solidFill>
                    <a:srgbClr val="00206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1 จังหวัด / เขต</a:t>
              </a:r>
            </a:p>
          </p:txBody>
        </p:sp>
        <p:pic>
          <p:nvPicPr>
            <p:cNvPr id="38" name="Picture 156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296308" y="2103882"/>
              <a:ext cx="400816" cy="400816"/>
            </a:xfrm>
            <a:prstGeom prst="rect">
              <a:avLst/>
            </a:prstGeom>
          </p:spPr>
        </p:pic>
      </p:grpSp>
      <p:grpSp>
        <p:nvGrpSpPr>
          <p:cNvPr id="39" name="Group 19"/>
          <p:cNvGrpSpPr/>
          <p:nvPr/>
        </p:nvGrpSpPr>
        <p:grpSpPr>
          <a:xfrm>
            <a:off x="8545856" y="5027427"/>
            <a:ext cx="3296849" cy="1131678"/>
            <a:chOff x="8610580" y="4823469"/>
            <a:chExt cx="3296849" cy="1131678"/>
          </a:xfrm>
        </p:grpSpPr>
        <p:sp>
          <p:nvSpPr>
            <p:cNvPr id="40" name="TextBox 149"/>
            <p:cNvSpPr txBox="1"/>
            <p:nvPr/>
          </p:nvSpPr>
          <p:spPr>
            <a:xfrm>
              <a:off x="8610580" y="4823469"/>
              <a:ext cx="329684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40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 อภัย</a:t>
              </a:r>
              <a:r>
                <a:rPr lang="th-TH" sz="40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ภูเบศร์</a:t>
              </a:r>
              <a:r>
                <a:rPr lang="th-TH" sz="40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 </a:t>
              </a:r>
              <a:r>
                <a:rPr lang="en-US" sz="40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Model</a:t>
              </a:r>
              <a:endParaRPr lang="th-TH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pic>
          <p:nvPicPr>
            <p:cNvPr id="41" name="Picture 154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069939" y="5518133"/>
              <a:ext cx="400816" cy="400816"/>
            </a:xfrm>
            <a:prstGeom prst="rect">
              <a:avLst/>
            </a:prstGeom>
          </p:spPr>
        </p:pic>
        <p:sp>
          <p:nvSpPr>
            <p:cNvPr id="42" name="TextBox 157"/>
            <p:cNvSpPr txBox="1"/>
            <p:nvPr/>
          </p:nvSpPr>
          <p:spPr>
            <a:xfrm>
              <a:off x="9319588" y="5493482"/>
              <a:ext cx="23591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2400" b="1" dirty="0">
                  <a:solidFill>
                    <a:srgbClr val="00206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 1 รพศ./</a:t>
              </a:r>
              <a:r>
                <a:rPr lang="th-TH" sz="2400" b="1" dirty="0" err="1">
                  <a:solidFill>
                    <a:srgbClr val="00206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รพท</a:t>
              </a:r>
              <a:r>
                <a:rPr lang="th-TH" sz="2400" b="1" dirty="0">
                  <a:solidFill>
                    <a:srgbClr val="00206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. / เขต</a:t>
              </a:r>
            </a:p>
          </p:txBody>
        </p:sp>
      </p:grpSp>
      <p:grpSp>
        <p:nvGrpSpPr>
          <p:cNvPr id="43" name="Group 10"/>
          <p:cNvGrpSpPr/>
          <p:nvPr/>
        </p:nvGrpSpPr>
        <p:grpSpPr>
          <a:xfrm>
            <a:off x="7142759" y="3507835"/>
            <a:ext cx="3901535" cy="1315634"/>
            <a:chOff x="7887212" y="204128"/>
            <a:chExt cx="3901535" cy="1315634"/>
          </a:xfrm>
        </p:grpSpPr>
        <p:pic>
          <p:nvPicPr>
            <p:cNvPr id="44" name="Picture 14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887212" y="204128"/>
              <a:ext cx="3901535" cy="1315634"/>
            </a:xfrm>
            <a:prstGeom prst="rect">
              <a:avLst/>
            </a:prstGeom>
          </p:spPr>
        </p:pic>
        <p:grpSp>
          <p:nvGrpSpPr>
            <p:cNvPr id="45" name="Group 142"/>
            <p:cNvGrpSpPr/>
            <p:nvPr/>
          </p:nvGrpSpPr>
          <p:grpSpPr>
            <a:xfrm>
              <a:off x="8044841" y="348509"/>
              <a:ext cx="3568325" cy="1077218"/>
              <a:chOff x="3785969" y="2764194"/>
              <a:chExt cx="3895852" cy="1192320"/>
            </a:xfrm>
          </p:grpSpPr>
          <p:sp>
            <p:nvSpPr>
              <p:cNvPr id="46" name="TextBox 143"/>
              <p:cNvSpPr txBox="1"/>
              <p:nvPr/>
            </p:nvSpPr>
            <p:spPr>
              <a:xfrm>
                <a:off x="5127438" y="2764194"/>
                <a:ext cx="2554383" cy="1192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3600" b="1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H</a:t>
                </a:r>
                <a:r>
                  <a:rPr lang="en-US" b="1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ealth </a:t>
                </a:r>
              </a:p>
              <a:p>
                <a:pPr algn="r"/>
                <a:r>
                  <a:rPr lang="en-US" b="1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Wellness Tourism</a:t>
                </a:r>
                <a:endParaRPr lang="th-TH" b="1" dirty="0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grpSp>
            <p:nvGrpSpPr>
              <p:cNvPr id="47" name="Group 144"/>
              <p:cNvGrpSpPr/>
              <p:nvPr/>
            </p:nvGrpSpPr>
            <p:grpSpPr>
              <a:xfrm>
                <a:off x="3785969" y="2808846"/>
                <a:ext cx="1916561" cy="715392"/>
                <a:chOff x="-257317" y="1503618"/>
                <a:chExt cx="1916561" cy="715392"/>
              </a:xfrm>
            </p:grpSpPr>
            <p:sp>
              <p:nvSpPr>
                <p:cNvPr id="48" name="TextBox 145"/>
                <p:cNvSpPr txBox="1"/>
                <p:nvPr/>
              </p:nvSpPr>
              <p:spPr>
                <a:xfrm>
                  <a:off x="-155367" y="1503618"/>
                  <a:ext cx="1814611" cy="71539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th-TH" sz="2400" b="1" dirty="0">
                      <a:solidFill>
                        <a:srgbClr val="002060"/>
                      </a:solidFill>
                      <a:latin typeface="TH SarabunPSK" panose="020B0500040200020003" pitchFamily="34" charset="-34"/>
                      <a:cs typeface="TH SarabunPSK" panose="020B0500040200020003" pitchFamily="34" charset="-34"/>
                    </a:rPr>
                    <a:t>กรม</a:t>
                  </a:r>
                  <a:r>
                    <a:rPr lang="th-TH" sz="3600" b="1" dirty="0" err="1">
                      <a:solidFill>
                        <a:srgbClr val="002060"/>
                      </a:solidFill>
                      <a:latin typeface="TH SarabunPSK" panose="020B0500040200020003" pitchFamily="34" charset="-34"/>
                      <a:cs typeface="TH SarabunPSK" panose="020B0500040200020003" pitchFamily="34" charset="-34"/>
                    </a:rPr>
                    <a:t>สบส</a:t>
                  </a:r>
                  <a:r>
                    <a:rPr lang="th-TH" sz="3600" b="1" dirty="0">
                      <a:solidFill>
                        <a:srgbClr val="002060"/>
                      </a:solidFill>
                      <a:latin typeface="TH SarabunPSK" panose="020B0500040200020003" pitchFamily="34" charset="-34"/>
                      <a:cs typeface="TH SarabunPSK" panose="020B0500040200020003" pitchFamily="34" charset="-34"/>
                    </a:rPr>
                    <a:t>.</a:t>
                  </a:r>
                </a:p>
              </p:txBody>
            </p:sp>
            <p:pic>
              <p:nvPicPr>
                <p:cNvPr id="49" name="Picture 146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257317" y="1666096"/>
                  <a:ext cx="347290" cy="444229"/>
                </a:xfrm>
                <a:prstGeom prst="rect">
                  <a:avLst/>
                </a:prstGeom>
              </p:spPr>
            </p:pic>
          </p:grpSp>
        </p:grpSp>
      </p:grpSp>
      <p:cxnSp>
        <p:nvCxnSpPr>
          <p:cNvPr id="50" name="Straight Connector 52"/>
          <p:cNvCxnSpPr/>
          <p:nvPr/>
        </p:nvCxnSpPr>
        <p:spPr>
          <a:xfrm>
            <a:off x="107521" y="3050836"/>
            <a:ext cx="11967883" cy="0"/>
          </a:xfrm>
          <a:prstGeom prst="line">
            <a:avLst/>
          </a:prstGeom>
          <a:ln w="57150">
            <a:solidFill>
              <a:schemeClr val="bg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" name="Picture 13"/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43672" y="5039778"/>
            <a:ext cx="1888593" cy="1337124"/>
          </a:xfrm>
          <a:prstGeom prst="rect">
            <a:avLst/>
          </a:prstGeom>
        </p:spPr>
      </p:pic>
      <p:grpSp>
        <p:nvGrpSpPr>
          <p:cNvPr id="52" name="Group 58"/>
          <p:cNvGrpSpPr/>
          <p:nvPr/>
        </p:nvGrpSpPr>
        <p:grpSpPr>
          <a:xfrm>
            <a:off x="1834913" y="257344"/>
            <a:ext cx="504000" cy="538113"/>
            <a:chOff x="5719698" y="5006476"/>
            <a:chExt cx="504000" cy="538113"/>
          </a:xfrm>
        </p:grpSpPr>
        <p:sp>
          <p:nvSpPr>
            <p:cNvPr id="53" name="Oval 59"/>
            <p:cNvSpPr/>
            <p:nvPr/>
          </p:nvSpPr>
          <p:spPr>
            <a:xfrm>
              <a:off x="5719698" y="5040589"/>
              <a:ext cx="504000" cy="504000"/>
            </a:xfrm>
            <a:prstGeom prst="ellipse">
              <a:avLst/>
            </a:prstGeom>
            <a:solidFill>
              <a:schemeClr val="accent6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54" name="TextBox 60"/>
            <p:cNvSpPr txBox="1"/>
            <p:nvPr/>
          </p:nvSpPr>
          <p:spPr>
            <a:xfrm>
              <a:off x="5821466" y="5006476"/>
              <a:ext cx="36939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5</a:t>
              </a:r>
              <a:endParaRPr lang="th-TH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55" name="Group 61"/>
          <p:cNvGrpSpPr/>
          <p:nvPr/>
        </p:nvGrpSpPr>
        <p:grpSpPr>
          <a:xfrm>
            <a:off x="9975922" y="321531"/>
            <a:ext cx="504000" cy="538113"/>
            <a:chOff x="5719698" y="5006476"/>
            <a:chExt cx="504000" cy="538113"/>
          </a:xfrm>
        </p:grpSpPr>
        <p:sp>
          <p:nvSpPr>
            <p:cNvPr id="56" name="Oval 62"/>
            <p:cNvSpPr/>
            <p:nvPr/>
          </p:nvSpPr>
          <p:spPr>
            <a:xfrm>
              <a:off x="5719698" y="5040589"/>
              <a:ext cx="504000" cy="504000"/>
            </a:xfrm>
            <a:prstGeom prst="ellipse">
              <a:avLst/>
            </a:prstGeom>
            <a:solidFill>
              <a:schemeClr val="accent6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57" name="TextBox 63"/>
            <p:cNvSpPr txBox="1"/>
            <p:nvPr/>
          </p:nvSpPr>
          <p:spPr>
            <a:xfrm>
              <a:off x="5821466" y="5006476"/>
              <a:ext cx="36939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6</a:t>
              </a:r>
              <a:endParaRPr lang="th-TH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58" name="Group 64"/>
          <p:cNvGrpSpPr/>
          <p:nvPr/>
        </p:nvGrpSpPr>
        <p:grpSpPr>
          <a:xfrm>
            <a:off x="2891231" y="3711862"/>
            <a:ext cx="504000" cy="538113"/>
            <a:chOff x="5719698" y="5006476"/>
            <a:chExt cx="504000" cy="538113"/>
          </a:xfrm>
        </p:grpSpPr>
        <p:sp>
          <p:nvSpPr>
            <p:cNvPr id="59" name="Oval 65"/>
            <p:cNvSpPr/>
            <p:nvPr/>
          </p:nvSpPr>
          <p:spPr>
            <a:xfrm>
              <a:off x="5719698" y="5040589"/>
              <a:ext cx="504000" cy="504000"/>
            </a:xfrm>
            <a:prstGeom prst="ellipse">
              <a:avLst/>
            </a:prstGeom>
            <a:solidFill>
              <a:schemeClr val="accent6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60" name="TextBox 66"/>
            <p:cNvSpPr txBox="1"/>
            <p:nvPr/>
          </p:nvSpPr>
          <p:spPr>
            <a:xfrm>
              <a:off x="5821466" y="5006476"/>
              <a:ext cx="36939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7</a:t>
              </a:r>
              <a:endParaRPr lang="th-TH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61" name="Group 67"/>
          <p:cNvGrpSpPr/>
          <p:nvPr/>
        </p:nvGrpSpPr>
        <p:grpSpPr>
          <a:xfrm>
            <a:off x="9120824" y="3696969"/>
            <a:ext cx="504000" cy="538113"/>
            <a:chOff x="5719698" y="5006476"/>
            <a:chExt cx="504000" cy="538113"/>
          </a:xfrm>
        </p:grpSpPr>
        <p:sp>
          <p:nvSpPr>
            <p:cNvPr id="62" name="Oval 68"/>
            <p:cNvSpPr/>
            <p:nvPr/>
          </p:nvSpPr>
          <p:spPr>
            <a:xfrm>
              <a:off x="5719698" y="5040589"/>
              <a:ext cx="504000" cy="504000"/>
            </a:xfrm>
            <a:prstGeom prst="ellipse">
              <a:avLst/>
            </a:prstGeom>
            <a:solidFill>
              <a:schemeClr val="accent6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63" name="TextBox 69"/>
            <p:cNvSpPr txBox="1"/>
            <p:nvPr/>
          </p:nvSpPr>
          <p:spPr>
            <a:xfrm>
              <a:off x="5821466" y="5006476"/>
              <a:ext cx="36939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8</a:t>
              </a:r>
              <a:endParaRPr lang="th-TH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9164976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989324" y="-1765168"/>
            <a:ext cx="3903628" cy="3903628"/>
            <a:chOff x="3868301" y="-1765168"/>
            <a:chExt cx="3903628" cy="3903628"/>
          </a:xfrm>
        </p:grpSpPr>
        <p:pic>
          <p:nvPicPr>
            <p:cNvPr id="3" name="รูปภาพ 2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9975433">
              <a:off x="3868301" y="-1765168"/>
              <a:ext cx="3903628" cy="3903628"/>
            </a:xfrm>
            <a:prstGeom prst="rect">
              <a:avLst/>
            </a:prstGeom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4" name="TextBox 4"/>
            <p:cNvSpPr txBox="1"/>
            <p:nvPr/>
          </p:nvSpPr>
          <p:spPr>
            <a:xfrm>
              <a:off x="4093127" y="-109413"/>
              <a:ext cx="342760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rgbClr val="0066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Green G</a:t>
              </a:r>
              <a:r>
                <a:rPr lang="en-US" sz="4000" b="1" dirty="0">
                  <a:solidFill>
                    <a:srgbClr val="0066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rowth</a:t>
              </a:r>
            </a:p>
            <a:p>
              <a:pPr algn="ctr"/>
              <a:r>
                <a:rPr lang="en-US" sz="4400" b="1" dirty="0">
                  <a:solidFill>
                    <a:srgbClr val="0066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E</a:t>
              </a:r>
              <a:r>
                <a:rPr lang="en-US" sz="4000" b="1" dirty="0">
                  <a:solidFill>
                    <a:srgbClr val="0066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ngine</a:t>
              </a:r>
              <a:endParaRPr lang="th-TH" sz="40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5" name="Group 6"/>
          <p:cNvGrpSpPr/>
          <p:nvPr/>
        </p:nvGrpSpPr>
        <p:grpSpPr>
          <a:xfrm>
            <a:off x="106820" y="1661015"/>
            <a:ext cx="5002619" cy="1489714"/>
            <a:chOff x="151174" y="1865866"/>
            <a:chExt cx="5002619" cy="1489714"/>
          </a:xfrm>
        </p:grpSpPr>
        <p:pic>
          <p:nvPicPr>
            <p:cNvPr id="6" name="Picture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151174" y="1865866"/>
              <a:ext cx="4389825" cy="1489714"/>
            </a:xfrm>
            <a:prstGeom prst="rect">
              <a:avLst/>
            </a:prstGeom>
          </p:spPr>
        </p:pic>
        <p:grpSp>
          <p:nvGrpSpPr>
            <p:cNvPr id="7" name="Group 49"/>
            <p:cNvGrpSpPr/>
            <p:nvPr/>
          </p:nvGrpSpPr>
          <p:grpSpPr>
            <a:xfrm>
              <a:off x="423529" y="2049933"/>
              <a:ext cx="4730264" cy="1261884"/>
              <a:chOff x="3318343" y="2625465"/>
              <a:chExt cx="5164438" cy="1396721"/>
            </a:xfrm>
          </p:grpSpPr>
          <p:sp>
            <p:nvSpPr>
              <p:cNvPr id="9" name="TextBox 12"/>
              <p:cNvSpPr txBox="1"/>
              <p:nvPr/>
            </p:nvSpPr>
            <p:spPr>
              <a:xfrm>
                <a:off x="3318343" y="2625465"/>
                <a:ext cx="3754156" cy="13967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b="1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G</a:t>
                </a:r>
                <a:r>
                  <a:rPr lang="en-US" sz="3200" b="1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REEN &amp; </a:t>
                </a:r>
                <a:r>
                  <a:rPr lang="en-US" sz="4400" b="1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C</a:t>
                </a:r>
                <a:r>
                  <a:rPr lang="en-US" sz="3200" b="1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LEAN Hospital</a:t>
                </a:r>
                <a:endParaRPr lang="th-TH" sz="3200" b="1" dirty="0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grpSp>
            <p:nvGrpSpPr>
              <p:cNvPr id="10" name="Group 30"/>
              <p:cNvGrpSpPr/>
              <p:nvPr/>
            </p:nvGrpSpPr>
            <p:grpSpPr>
              <a:xfrm>
                <a:off x="6044641" y="3152435"/>
                <a:ext cx="2438140" cy="715393"/>
                <a:chOff x="2001355" y="1847207"/>
                <a:chExt cx="2438140" cy="715393"/>
              </a:xfrm>
            </p:grpSpPr>
            <p:sp>
              <p:nvSpPr>
                <p:cNvPr id="11" name="TextBox 17"/>
                <p:cNvSpPr txBox="1"/>
                <p:nvPr/>
              </p:nvSpPr>
              <p:spPr>
                <a:xfrm>
                  <a:off x="2211291" y="1847207"/>
                  <a:ext cx="2228204" cy="71539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th-TH" sz="2400" b="1" dirty="0">
                      <a:solidFill>
                        <a:srgbClr val="035B73"/>
                      </a:solidFill>
                      <a:latin typeface="TH SarabunPSK" panose="020B0500040200020003" pitchFamily="34" charset="-34"/>
                      <a:cs typeface="TH SarabunPSK" panose="020B0500040200020003" pitchFamily="34" charset="-34"/>
                    </a:rPr>
                    <a:t>กรม</a:t>
                  </a:r>
                  <a:r>
                    <a:rPr lang="th-TH" sz="3600" b="1" dirty="0">
                      <a:solidFill>
                        <a:srgbClr val="035B73"/>
                      </a:solidFill>
                      <a:latin typeface="TH SarabunPSK" panose="020B0500040200020003" pitchFamily="34" charset="-34"/>
                      <a:cs typeface="TH SarabunPSK" panose="020B0500040200020003" pitchFamily="34" charset="-34"/>
                    </a:rPr>
                    <a:t>อนามัย</a:t>
                  </a:r>
                </a:p>
              </p:txBody>
            </p:sp>
            <p:pic>
              <p:nvPicPr>
                <p:cNvPr id="12" name="Picture 29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001355" y="1995840"/>
                  <a:ext cx="419874" cy="537074"/>
                </a:xfrm>
                <a:prstGeom prst="rect">
                  <a:avLst/>
                </a:prstGeom>
              </p:spPr>
            </p:pic>
          </p:grpSp>
        </p:grpSp>
        <p:pic>
          <p:nvPicPr>
            <p:cNvPr id="8" name="Picture 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68667" y="2143736"/>
              <a:ext cx="925285" cy="925285"/>
            </a:xfrm>
            <a:prstGeom prst="rect">
              <a:avLst/>
            </a:prstGeom>
          </p:spPr>
        </p:pic>
      </p:grpSp>
      <p:grpSp>
        <p:nvGrpSpPr>
          <p:cNvPr id="13" name="Group 20"/>
          <p:cNvGrpSpPr/>
          <p:nvPr/>
        </p:nvGrpSpPr>
        <p:grpSpPr>
          <a:xfrm>
            <a:off x="7879976" y="1690418"/>
            <a:ext cx="4376209" cy="1530090"/>
            <a:chOff x="7946234" y="2408028"/>
            <a:chExt cx="4376209" cy="1530090"/>
          </a:xfrm>
        </p:grpSpPr>
        <p:grpSp>
          <p:nvGrpSpPr>
            <p:cNvPr id="14" name="Group 48"/>
            <p:cNvGrpSpPr/>
            <p:nvPr/>
          </p:nvGrpSpPr>
          <p:grpSpPr>
            <a:xfrm>
              <a:off x="7946234" y="2408028"/>
              <a:ext cx="4376209" cy="1530090"/>
              <a:chOff x="599205" y="1865866"/>
              <a:chExt cx="4376209" cy="1530090"/>
            </a:xfrm>
          </p:grpSpPr>
          <p:pic>
            <p:nvPicPr>
              <p:cNvPr id="16" name="Picture 50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599205" y="1865866"/>
                <a:ext cx="4150141" cy="1530090"/>
              </a:xfrm>
              <a:prstGeom prst="rect">
                <a:avLst/>
              </a:prstGeom>
            </p:spPr>
          </p:pic>
          <p:grpSp>
            <p:nvGrpSpPr>
              <p:cNvPr id="17" name="Group 51"/>
              <p:cNvGrpSpPr/>
              <p:nvPr/>
            </p:nvGrpSpPr>
            <p:grpSpPr>
              <a:xfrm>
                <a:off x="1829556" y="1935741"/>
                <a:ext cx="3145858" cy="1215031"/>
                <a:chOff x="4853425" y="2499068"/>
                <a:chExt cx="3434607" cy="1344858"/>
              </a:xfrm>
            </p:grpSpPr>
            <p:sp>
              <p:nvSpPr>
                <p:cNvPr id="18" name="TextBox 53"/>
                <p:cNvSpPr txBox="1"/>
                <p:nvPr/>
              </p:nvSpPr>
              <p:spPr>
                <a:xfrm>
                  <a:off x="4853425" y="2499068"/>
                  <a:ext cx="2617157" cy="85165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4400" b="1" dirty="0">
                      <a:latin typeface="TH SarabunPSK" panose="020B0500040200020003" pitchFamily="34" charset="-34"/>
                      <a:cs typeface="TH SarabunPSK" panose="020B0500040200020003" pitchFamily="34" charset="-34"/>
                    </a:rPr>
                    <a:t>F</a:t>
                  </a:r>
                  <a:r>
                    <a:rPr lang="en-US" sz="3200" b="1" dirty="0">
                      <a:latin typeface="TH SarabunPSK" panose="020B0500040200020003" pitchFamily="34" charset="-34"/>
                      <a:cs typeface="TH SarabunPSK" panose="020B0500040200020003" pitchFamily="34" charset="-34"/>
                    </a:rPr>
                    <a:t>ood </a:t>
                  </a:r>
                  <a:r>
                    <a:rPr lang="en-US" sz="4400" b="1" dirty="0">
                      <a:latin typeface="TH SarabunPSK" panose="020B0500040200020003" pitchFamily="34" charset="-34"/>
                      <a:cs typeface="TH SarabunPSK" panose="020B0500040200020003" pitchFamily="34" charset="-34"/>
                    </a:rPr>
                    <a:t>S</a:t>
                  </a:r>
                  <a:r>
                    <a:rPr lang="en-US" sz="3200" b="1" dirty="0">
                      <a:latin typeface="TH SarabunPSK" panose="020B0500040200020003" pitchFamily="34" charset="-34"/>
                      <a:cs typeface="TH SarabunPSK" panose="020B0500040200020003" pitchFamily="34" charset="-34"/>
                    </a:rPr>
                    <a:t>afety</a:t>
                  </a:r>
                  <a:endParaRPr lang="th-TH" sz="3200" b="1" dirty="0">
                    <a:latin typeface="TH SarabunPSK" panose="020B0500040200020003" pitchFamily="34" charset="-34"/>
                    <a:cs typeface="TH SarabunPSK" panose="020B0500040200020003" pitchFamily="34" charset="-34"/>
                  </a:endParaRPr>
                </a:p>
              </p:txBody>
            </p:sp>
            <p:grpSp>
              <p:nvGrpSpPr>
                <p:cNvPr id="19" name="Group 54"/>
                <p:cNvGrpSpPr/>
                <p:nvPr/>
              </p:nvGrpSpPr>
              <p:grpSpPr>
                <a:xfrm>
                  <a:off x="6893272" y="3128533"/>
                  <a:ext cx="1394760" cy="715393"/>
                  <a:chOff x="2849986" y="1823305"/>
                  <a:chExt cx="1394760" cy="715393"/>
                </a:xfrm>
              </p:grpSpPr>
              <p:sp>
                <p:nvSpPr>
                  <p:cNvPr id="20" name="TextBox 55"/>
                  <p:cNvSpPr txBox="1"/>
                  <p:nvPr/>
                </p:nvSpPr>
                <p:spPr>
                  <a:xfrm>
                    <a:off x="2966826" y="1823305"/>
                    <a:ext cx="1277920" cy="71539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th-TH" sz="3600" b="1" dirty="0" err="1">
                        <a:solidFill>
                          <a:srgbClr val="035B73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rPr>
                      <a:t>อย</a:t>
                    </a:r>
                    <a:r>
                      <a:rPr lang="th-TH" sz="3600" b="1" dirty="0">
                        <a:solidFill>
                          <a:srgbClr val="035B73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rPr>
                      <a:t>.</a:t>
                    </a:r>
                  </a:p>
                </p:txBody>
              </p:sp>
              <p:pic>
                <p:nvPicPr>
                  <p:cNvPr id="21" name="Picture 56"/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849986" y="1897400"/>
                    <a:ext cx="419874" cy="537074"/>
                  </a:xfrm>
                  <a:prstGeom prst="rect">
                    <a:avLst/>
                  </a:prstGeom>
                </p:spPr>
              </p:pic>
            </p:grpSp>
          </p:grpSp>
        </p:grpSp>
        <p:pic>
          <p:nvPicPr>
            <p:cNvPr id="15" name="Picture 1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229657" y="2587684"/>
              <a:ext cx="994096" cy="994096"/>
            </a:xfrm>
            <a:prstGeom prst="rect">
              <a:avLst/>
            </a:prstGeom>
          </p:spPr>
        </p:pic>
      </p:grpSp>
      <p:grpSp>
        <p:nvGrpSpPr>
          <p:cNvPr id="22" name="Group 21"/>
          <p:cNvGrpSpPr/>
          <p:nvPr/>
        </p:nvGrpSpPr>
        <p:grpSpPr>
          <a:xfrm>
            <a:off x="9088382" y="3069914"/>
            <a:ext cx="2679726" cy="523220"/>
            <a:chOff x="8726785" y="3858458"/>
            <a:chExt cx="2679726" cy="523220"/>
          </a:xfrm>
        </p:grpSpPr>
        <p:pic>
          <p:nvPicPr>
            <p:cNvPr id="23" name="Picture 5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726785" y="3895510"/>
              <a:ext cx="449116" cy="449116"/>
            </a:xfrm>
            <a:prstGeom prst="rect">
              <a:avLst/>
            </a:prstGeom>
          </p:spPr>
        </p:pic>
        <p:sp>
          <p:nvSpPr>
            <p:cNvPr id="24" name="TextBox 58"/>
            <p:cNvSpPr txBox="1"/>
            <p:nvPr/>
          </p:nvSpPr>
          <p:spPr>
            <a:xfrm>
              <a:off x="9049234" y="3858458"/>
              <a:ext cx="235727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b="1" dirty="0">
                  <a:solidFill>
                    <a:srgbClr val="00206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 ทุกจังหวัดทั่วประเทศ</a:t>
              </a:r>
            </a:p>
          </p:txBody>
        </p:sp>
      </p:grpSp>
      <p:grpSp>
        <p:nvGrpSpPr>
          <p:cNvPr id="25" name="Group 22"/>
          <p:cNvGrpSpPr/>
          <p:nvPr/>
        </p:nvGrpSpPr>
        <p:grpSpPr>
          <a:xfrm>
            <a:off x="154616" y="3111690"/>
            <a:ext cx="4828076" cy="523220"/>
            <a:chOff x="154616" y="2936879"/>
            <a:chExt cx="4828076" cy="523220"/>
          </a:xfrm>
        </p:grpSpPr>
        <p:pic>
          <p:nvPicPr>
            <p:cNvPr id="26" name="Picture 5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54616" y="2973931"/>
              <a:ext cx="449116" cy="449116"/>
            </a:xfrm>
            <a:prstGeom prst="rect">
              <a:avLst/>
            </a:prstGeom>
          </p:spPr>
        </p:pic>
        <p:sp>
          <p:nvSpPr>
            <p:cNvPr id="27" name="TextBox 61"/>
            <p:cNvSpPr txBox="1"/>
            <p:nvPr/>
          </p:nvSpPr>
          <p:spPr>
            <a:xfrm>
              <a:off x="494518" y="2936879"/>
              <a:ext cx="44881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b="1" dirty="0">
                  <a:solidFill>
                    <a:srgbClr val="00206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 1 รพศ./</a:t>
              </a:r>
              <a:r>
                <a:rPr lang="th-TH" b="1" dirty="0" err="1">
                  <a:solidFill>
                    <a:srgbClr val="00206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รพท</a:t>
              </a:r>
              <a:r>
                <a:rPr lang="th-TH" b="1" dirty="0">
                  <a:solidFill>
                    <a:srgbClr val="00206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./</a:t>
              </a:r>
              <a:r>
                <a:rPr lang="th-TH" b="1" dirty="0" err="1">
                  <a:solidFill>
                    <a:srgbClr val="00206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รพช</a:t>
              </a:r>
              <a:r>
                <a:rPr lang="th-TH" b="1" dirty="0">
                  <a:solidFill>
                    <a:srgbClr val="00206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./</a:t>
              </a:r>
              <a:r>
                <a:rPr lang="en-US" b="1" dirty="0">
                  <a:solidFill>
                    <a:srgbClr val="00206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PCC/</a:t>
              </a:r>
              <a:r>
                <a:rPr lang="th-TH" b="1" dirty="0">
                  <a:solidFill>
                    <a:srgbClr val="00206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รพ.สต. / จังหวัด</a:t>
              </a:r>
            </a:p>
          </p:txBody>
        </p:sp>
      </p:grpSp>
      <p:pic>
        <p:nvPicPr>
          <p:cNvPr id="28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5225" y="3841617"/>
            <a:ext cx="3064906" cy="2643774"/>
          </a:xfrm>
          <a:prstGeom prst="rect">
            <a:avLst/>
          </a:prstGeom>
        </p:spPr>
      </p:pic>
      <p:pic>
        <p:nvPicPr>
          <p:cNvPr id="29" name="Picture 2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7424" y="4035538"/>
            <a:ext cx="4461916" cy="2215357"/>
          </a:xfrm>
          <a:prstGeom prst="rect">
            <a:avLst/>
          </a:prstGeom>
        </p:spPr>
      </p:pic>
      <p:cxnSp>
        <p:nvCxnSpPr>
          <p:cNvPr id="30" name="Straight Connector 28"/>
          <p:cNvCxnSpPr/>
          <p:nvPr/>
        </p:nvCxnSpPr>
        <p:spPr>
          <a:xfrm flipH="1" flipV="1">
            <a:off x="5912488" y="2111997"/>
            <a:ext cx="15464" cy="4497490"/>
          </a:xfrm>
          <a:prstGeom prst="line">
            <a:avLst/>
          </a:prstGeom>
          <a:ln w="57150">
            <a:solidFill>
              <a:schemeClr val="bg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oup 31"/>
          <p:cNvGrpSpPr/>
          <p:nvPr/>
        </p:nvGrpSpPr>
        <p:grpSpPr>
          <a:xfrm>
            <a:off x="804975" y="1458220"/>
            <a:ext cx="504000" cy="538113"/>
            <a:chOff x="5719698" y="5006476"/>
            <a:chExt cx="504000" cy="538113"/>
          </a:xfrm>
        </p:grpSpPr>
        <p:sp>
          <p:nvSpPr>
            <p:cNvPr id="32" name="Oval 32"/>
            <p:cNvSpPr/>
            <p:nvPr/>
          </p:nvSpPr>
          <p:spPr>
            <a:xfrm>
              <a:off x="5719698" y="5040589"/>
              <a:ext cx="504000" cy="504000"/>
            </a:xfrm>
            <a:prstGeom prst="ellipse">
              <a:avLst/>
            </a:prstGeom>
            <a:solidFill>
              <a:schemeClr val="accent6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33" name="TextBox 33"/>
            <p:cNvSpPr txBox="1"/>
            <p:nvPr/>
          </p:nvSpPr>
          <p:spPr>
            <a:xfrm>
              <a:off x="5821466" y="5006476"/>
              <a:ext cx="36939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9</a:t>
              </a:r>
              <a:endParaRPr lang="th-TH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34" name="Group 34"/>
          <p:cNvGrpSpPr/>
          <p:nvPr/>
        </p:nvGrpSpPr>
        <p:grpSpPr>
          <a:xfrm>
            <a:off x="9081962" y="1470163"/>
            <a:ext cx="536127" cy="537814"/>
            <a:chOff x="5719698" y="5006775"/>
            <a:chExt cx="536127" cy="537814"/>
          </a:xfrm>
        </p:grpSpPr>
        <p:sp>
          <p:nvSpPr>
            <p:cNvPr id="35" name="Oval 35"/>
            <p:cNvSpPr/>
            <p:nvPr/>
          </p:nvSpPr>
          <p:spPr>
            <a:xfrm>
              <a:off x="5719698" y="5040589"/>
              <a:ext cx="504000" cy="504000"/>
            </a:xfrm>
            <a:prstGeom prst="ellipse">
              <a:avLst/>
            </a:prstGeom>
            <a:solidFill>
              <a:schemeClr val="accent6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36" name="TextBox 36"/>
            <p:cNvSpPr txBox="1"/>
            <p:nvPr/>
          </p:nvSpPr>
          <p:spPr>
            <a:xfrm>
              <a:off x="5767551" y="5006775"/>
              <a:ext cx="4882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10</a:t>
              </a:r>
              <a:endParaRPr lang="th-TH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6102686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รูปภาพ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063" y="0"/>
            <a:ext cx="3076788" cy="11349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2"/>
          <p:cNvSpPr txBox="1"/>
          <p:nvPr/>
        </p:nvSpPr>
        <p:spPr>
          <a:xfrm>
            <a:off x="408722" y="407789"/>
            <a:ext cx="27275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Timeline</a:t>
            </a:r>
            <a:endParaRPr lang="th-TH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27" name="กลุ่ม 26"/>
          <p:cNvGrpSpPr/>
          <p:nvPr/>
        </p:nvGrpSpPr>
        <p:grpSpPr>
          <a:xfrm>
            <a:off x="514959" y="1488319"/>
            <a:ext cx="5966738" cy="4289029"/>
            <a:chOff x="196294" y="1322063"/>
            <a:chExt cx="5966738" cy="4289029"/>
          </a:xfrm>
        </p:grpSpPr>
        <p:pic>
          <p:nvPicPr>
            <p:cNvPr id="25" name="รูปภาพ 2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44936" y="1518074"/>
              <a:ext cx="5718096" cy="4093018"/>
            </a:xfrm>
            <a:prstGeom prst="rect">
              <a:avLst/>
            </a:prstGeom>
          </p:spPr>
        </p:pic>
        <p:pic>
          <p:nvPicPr>
            <p:cNvPr id="18" name="รูปภาพ 1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96294" y="1322063"/>
              <a:ext cx="1260000" cy="1260000"/>
            </a:xfrm>
            <a:prstGeom prst="rect">
              <a:avLst/>
            </a:prstGeom>
          </p:spPr>
        </p:pic>
        <p:sp>
          <p:nvSpPr>
            <p:cNvPr id="6" name="TextBox 8"/>
            <p:cNvSpPr txBox="1"/>
            <p:nvPr/>
          </p:nvSpPr>
          <p:spPr>
            <a:xfrm>
              <a:off x="826294" y="2476093"/>
              <a:ext cx="4431506" cy="24929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b="1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กรม</a:t>
              </a:r>
              <a:r>
                <a:rPr lang="th-TH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และเขตสุขภาพที่</a:t>
              </a:r>
              <a:r>
                <a:rPr lang="th-TH" b="1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รับผิดชอบนำเสนอ</a:t>
              </a:r>
              <a:r>
                <a:rPr lang="th-TH" sz="3200" b="1" dirty="0" smtClean="0">
                  <a:solidFill>
                    <a:srgbClr val="C0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มาตรการ </a:t>
              </a:r>
              <a:r>
                <a:rPr lang="th-TH" sz="3200" b="1" dirty="0">
                  <a:solidFill>
                    <a:srgbClr val="C0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แผนปฏิบัติการ    </a:t>
              </a:r>
              <a:br>
                <a:rPr lang="th-TH" sz="3200" b="1" dirty="0">
                  <a:solidFill>
                    <a:srgbClr val="C0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</a:br>
              <a:r>
                <a:rPr lang="th-TH" sz="3200" b="1" dirty="0">
                  <a:solidFill>
                    <a:srgbClr val="C0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แผนความร่วมมือกับหน่วยงาน/องค์กรที่เกี่ยวข้อง ตัวชี้วัด</a:t>
              </a:r>
              <a:r>
                <a:rPr lang="th-TH" sz="32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 </a:t>
              </a:r>
              <a:r>
                <a:rPr lang="th-TH" sz="3200" b="1" dirty="0">
                  <a:solidFill>
                    <a:srgbClr val="C0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และ </a:t>
              </a:r>
              <a:r>
                <a:rPr lang="en-US" sz="3200" b="1" dirty="0" smtClean="0">
                  <a:solidFill>
                    <a:srgbClr val="C0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Valued </a:t>
              </a:r>
              <a:r>
                <a:rPr lang="th-TH" sz="3200" b="1" dirty="0" smtClean="0">
                  <a:solidFill>
                    <a:srgbClr val="C0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ต่อ รมว. สธ. วันจันทร์ที่ </a:t>
              </a:r>
              <a:r>
                <a:rPr lang="th-TH" sz="3200" b="1" smtClean="0">
                  <a:solidFill>
                    <a:srgbClr val="C0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10 เม.ย.60 </a:t>
              </a:r>
              <a:endParaRPr lang="th-TH" sz="32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26" name="กลุ่ม 25"/>
          <p:cNvGrpSpPr/>
          <p:nvPr/>
        </p:nvGrpSpPr>
        <p:grpSpPr>
          <a:xfrm>
            <a:off x="6528047" y="1488319"/>
            <a:ext cx="5478685" cy="4325243"/>
            <a:chOff x="6528047" y="1322063"/>
            <a:chExt cx="5478685" cy="4325243"/>
          </a:xfrm>
        </p:grpSpPr>
        <p:pic>
          <p:nvPicPr>
            <p:cNvPr id="23" name="รูปภาพ 2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555207" y="1614771"/>
              <a:ext cx="5451525" cy="4032535"/>
            </a:xfrm>
            <a:prstGeom prst="rect">
              <a:avLst/>
            </a:prstGeom>
          </p:spPr>
        </p:pic>
        <p:pic>
          <p:nvPicPr>
            <p:cNvPr id="20" name="รูปภาพ 1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528047" y="1322063"/>
              <a:ext cx="1260000" cy="1260000"/>
            </a:xfrm>
            <a:prstGeom prst="rect">
              <a:avLst/>
            </a:prstGeom>
          </p:spPr>
        </p:pic>
        <p:sp>
          <p:nvSpPr>
            <p:cNvPr id="7" name="Rectangle 9"/>
            <p:cNvSpPr/>
            <p:nvPr/>
          </p:nvSpPr>
          <p:spPr>
            <a:xfrm>
              <a:off x="7093072" y="2582063"/>
              <a:ext cx="4170679" cy="14465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h-TH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นำส่ง</a:t>
              </a:r>
              <a:r>
                <a:rPr lang="th-TH" b="1" dirty="0">
                  <a:solidFill>
                    <a:srgbClr val="C0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แผนยุทธศาสตร์ประเทศไทย 4.0 (ด้านสาธารณสุข)</a:t>
              </a:r>
              <a:r>
                <a:rPr lang="th-TH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 </a:t>
              </a:r>
              <a:r>
                <a:rPr lang="th-TH" b="1" dirty="0">
                  <a:solidFill>
                    <a:srgbClr val="C0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ระยะ 5 ปี </a:t>
              </a:r>
              <a:br>
                <a:rPr lang="th-TH" b="1" dirty="0">
                  <a:solidFill>
                    <a:srgbClr val="C0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</a:br>
              <a:r>
                <a:rPr lang="th-TH" b="1" dirty="0">
                  <a:solidFill>
                    <a:srgbClr val="C0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(พ.ศ. 2560 – 2564) </a:t>
              </a:r>
              <a:r>
                <a:rPr lang="th-TH" sz="3200" b="1" dirty="0">
                  <a:solidFill>
                    <a:srgbClr val="C0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ต่อ ครม.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1880830106"/>
      </p:ext>
    </p:extLst>
  </p:cSld>
  <p:clrMapOvr>
    <a:masterClrMapping/>
  </p:clrMapOvr>
</p:sld>
</file>

<file path=ppt/theme/theme1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555</TotalTime>
  <Words>426</Words>
  <Application>Microsoft Office PowerPoint</Application>
  <PresentationFormat>Custom</PresentationFormat>
  <Paragraphs>154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Arial</vt:lpstr>
      <vt:lpstr>Angsana New</vt:lpstr>
      <vt:lpstr>TH SarabunPSK</vt:lpstr>
      <vt:lpstr>Calibri</vt:lpstr>
      <vt:lpstr>Cordia New</vt:lpstr>
      <vt:lpstr>Comic Sans MS</vt:lpstr>
      <vt:lpstr>Algerian</vt:lpstr>
      <vt:lpstr>Calibri Light</vt:lpstr>
      <vt:lpstr>ธีมของ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User</dc:creator>
  <cp:lastModifiedBy>Jiraporn</cp:lastModifiedBy>
  <cp:revision>30</cp:revision>
  <cp:lastPrinted>2017-03-14T03:11:35Z</cp:lastPrinted>
  <dcterms:created xsi:type="dcterms:W3CDTF">2017-03-03T06:57:56Z</dcterms:created>
  <dcterms:modified xsi:type="dcterms:W3CDTF">2017-04-03T07:35:35Z</dcterms:modified>
</cp:coreProperties>
</file>