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0" r:id="rId3"/>
    <p:sldId id="291" r:id="rId4"/>
  </p:sldIdLst>
  <p:sldSz cx="9721850" cy="6858000"/>
  <p:notesSz cx="6807200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CC66FF"/>
    <a:srgbClr val="CCFF66"/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ลักษณะสีปานกลาง 1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07" autoAdjust="0"/>
  </p:normalViewPr>
  <p:slideViewPr>
    <p:cSldViewPr>
      <p:cViewPr>
        <p:scale>
          <a:sx n="78" d="100"/>
          <a:sy n="78" d="100"/>
        </p:scale>
        <p:origin x="-1008" y="-114"/>
      </p:cViewPr>
      <p:guideLst>
        <p:guide orient="horz" pos="2160"/>
        <p:guide pos="306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528" cy="497524"/>
          </a:xfrm>
          <a:prstGeom prst="rect">
            <a:avLst/>
          </a:prstGeom>
        </p:spPr>
        <p:txBody>
          <a:bodyPr vert="horz" lIns="91550" tIns="45774" rIns="91550" bIns="4577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5083" y="0"/>
            <a:ext cx="2950528" cy="497524"/>
          </a:xfrm>
          <a:prstGeom prst="rect">
            <a:avLst/>
          </a:prstGeom>
        </p:spPr>
        <p:txBody>
          <a:bodyPr vert="horz" lIns="91550" tIns="45774" rIns="91550" bIns="45774" rtlCol="0"/>
          <a:lstStyle>
            <a:lvl1pPr algn="r">
              <a:defRPr sz="1200"/>
            </a:lvl1pPr>
          </a:lstStyle>
          <a:p>
            <a:fld id="{3834533A-1D3E-4509-B0E0-B966E738390F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762000" y="746125"/>
            <a:ext cx="5283200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4" rIns="91550" bIns="45774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0402" y="4720908"/>
            <a:ext cx="5446396" cy="4472940"/>
          </a:xfrm>
          <a:prstGeom prst="rect">
            <a:avLst/>
          </a:prstGeom>
        </p:spPr>
        <p:txBody>
          <a:bodyPr vert="horz" lIns="91550" tIns="45774" rIns="91550" bIns="45774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440226"/>
            <a:ext cx="2950528" cy="497523"/>
          </a:xfrm>
          <a:prstGeom prst="rect">
            <a:avLst/>
          </a:prstGeom>
        </p:spPr>
        <p:txBody>
          <a:bodyPr vert="horz" lIns="91550" tIns="45774" rIns="91550" bIns="4577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5083" y="9440226"/>
            <a:ext cx="2950528" cy="497523"/>
          </a:xfrm>
          <a:prstGeom prst="rect">
            <a:avLst/>
          </a:prstGeom>
        </p:spPr>
        <p:txBody>
          <a:bodyPr vert="horz" lIns="91550" tIns="45774" rIns="91550" bIns="45774" rtlCol="0" anchor="b"/>
          <a:lstStyle>
            <a:lvl1pPr algn="r">
              <a:defRPr sz="1200"/>
            </a:lvl1pPr>
          </a:lstStyle>
          <a:p>
            <a:fld id="{B8600E7B-8BB8-45EB-B422-393362C7C82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17735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B5516-0A24-4E74-85CD-9A1483C366D8}" type="slidenum">
              <a:rPr lang="th-TH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B5516-0A24-4E74-85CD-9A1483C366D8}" type="slidenum">
              <a:rPr lang="th-TH"/>
              <a:pPr/>
              <a:t>3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29139" y="2130426"/>
            <a:ext cx="8263573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58278" y="3886200"/>
            <a:ext cx="68052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048341" y="274639"/>
            <a:ext cx="2187416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86092" y="274639"/>
            <a:ext cx="6400218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7959" y="4406901"/>
            <a:ext cx="826357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67959" y="2906713"/>
            <a:ext cx="826357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86093" y="1600201"/>
            <a:ext cx="429381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41940" y="1600201"/>
            <a:ext cx="429381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86093" y="1535113"/>
            <a:ext cx="429550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86093" y="2174875"/>
            <a:ext cx="429550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938565" y="1535113"/>
            <a:ext cx="429719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938565" y="2174875"/>
            <a:ext cx="429719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86093" y="273050"/>
            <a:ext cx="319842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00973" y="273051"/>
            <a:ext cx="543478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86093" y="1435101"/>
            <a:ext cx="319842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05551" y="4800600"/>
            <a:ext cx="58331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05551" y="612775"/>
            <a:ext cx="58331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05551" y="5367338"/>
            <a:ext cx="58331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86093" y="274638"/>
            <a:ext cx="874966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86093" y="1600201"/>
            <a:ext cx="874966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86092" y="6356351"/>
            <a:ext cx="22684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4032A-098B-48AE-9AD0-203B86F70CDD}" type="datetimeFigureOut">
              <a:rPr lang="th-TH" smtClean="0"/>
              <a:pPr/>
              <a:t>20/06/59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21632" y="6356351"/>
            <a:ext cx="30785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967326" y="6356351"/>
            <a:ext cx="22684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524F8-0E33-4478-9F4A-623C439540C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0331" y="96260"/>
            <a:ext cx="90726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แนวทางการจัดทำแผนยุทธศาสตร์ชาติ ระยะ 20 ปี </a:t>
            </a:r>
          </a:p>
          <a:p>
            <a:pPr algn="ctr"/>
            <a:r>
              <a:rPr lang="th-TH" sz="22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พ.ศ. 2560-2579 </a:t>
            </a:r>
          </a:p>
          <a:p>
            <a:pPr algn="ctr"/>
            <a:r>
              <a:rPr lang="th-TH" sz="22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(ด้านสาธารณสุข)</a:t>
            </a:r>
          </a:p>
          <a:p>
            <a:pPr algn="ctr"/>
            <a:endParaRPr lang="th-TH" sz="2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h-TH" sz="2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2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</a:p>
          <a:p>
            <a:pPr algn="ctr"/>
            <a:endParaRPr lang="th-TH" sz="2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h-TH" sz="2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ตัวยึดหมายเลขภาพนิ่ง 7"/>
          <p:cNvSpPr txBox="1">
            <a:spLocks noGrp="1"/>
          </p:cNvSpPr>
          <p:nvPr/>
        </p:nvSpPr>
        <p:spPr bwMode="auto">
          <a:xfrm>
            <a:off x="8861062" y="6564337"/>
            <a:ext cx="84053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62E4FD0-CE61-4540-827B-8F761AAA79AE}" type="slidenum">
              <a:rPr lang="en-US" sz="1400">
                <a:latin typeface="Tahoma" pitchFamily="34" charset="0"/>
                <a:cs typeface="Tahoma" pitchFamily="34" charset="0"/>
              </a:rPr>
              <a:pPr algn="r"/>
              <a:t>1</a:t>
            </a:fld>
            <a:endParaRPr lang="th-TH" sz="1400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46018" y="1214422"/>
          <a:ext cx="9429816" cy="560060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62789"/>
                <a:gridCol w="7352720"/>
                <a:gridCol w="1514307"/>
              </a:tblGrid>
              <a:tr h="120036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ลำดับ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ระยะเวลา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525656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ทุกหน่วยงานร่วมกำหนดเป้าหมายหลัก ตัวชี้วัดหลักระดับองค์การ 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(Corporate KPI)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 ตัวชี้วัดหลักระดับภารกิจ (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Functional KPI)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ตามเอกสารแนบ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1</a:t>
                      </a:r>
                      <a:endParaRPr lang="en-US" sz="1800" b="1" dirty="0" smtClean="0">
                        <a:solidFill>
                          <a:schemeClr val="tx1"/>
                        </a:solidFill>
                        <a:latin typeface="TH SarabunIT๙" pitchFamily="34" charset="-34"/>
                        <a:ea typeface="Tahoma" pitchFamily="34" charset="0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4 พ.ค. - 15 มิ.ย. 2559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149449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>
                        <a:buNone/>
                      </a:pP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กำหนดกรอบแผนปฏิบัติการแผนงานและโครงการรองรับ</a:t>
                      </a:r>
                    </a:p>
                    <a:p>
                      <a:pPr marL="342900" indent="-342900">
                        <a:buAutoNum type="arabicParenBoth"/>
                      </a:pP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จัดทำข้อมูล/ข้อเท็จจริง ของสถานการณ์ปัจจุบัน แนวโน้ม และการเติบโต (ปัญหา ส่วนขาด และศักยภาพ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การเทียบเคียง (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Benchmark)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กับต่างประเทศ)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endParaRPr lang="th-TH" sz="18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marL="514350" indent="-514350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(2)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กำหนดกรอบแผนปฏิบัติการ แผนงานและโครงการรองรับ </a:t>
                      </a:r>
                    </a:p>
                    <a:p>
                      <a:pPr marL="514350" indent="-514350"/>
                      <a:r>
                        <a:rPr lang="th-TH" sz="1800" u="sng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ตามเอกสารแนบ</a:t>
                      </a:r>
                      <a:r>
                        <a:rPr lang="en-US" sz="1800" u="sng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2 </a:t>
                      </a:r>
                      <a:r>
                        <a:rPr lang="th-TH" sz="1800" u="sng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จัดส่งให้ สนย. ทางไปรษณีย์อิเล็กทรอนิกส์ ภายในวันที่ 22</a:t>
                      </a:r>
                      <a:r>
                        <a:rPr lang="th-TH" sz="1800" u="sng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มิถุนายน 2559</a:t>
                      </a:r>
                    </a:p>
                    <a:p>
                      <a:pPr marL="514350" indent="-514350"/>
                      <a:r>
                        <a:rPr lang="th-TH" sz="1800" b="0" u="none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ea typeface="Tahoma" pitchFamily="34" charset="0"/>
                          <a:cs typeface="TH SarabunIT๙" pitchFamily="34" charset="-34"/>
                        </a:rPr>
                        <a:t>ทั้งนี้สามารถดาวน์โหลดเอกสารได้ทางเว็บไซต์ </a:t>
                      </a:r>
                      <a:r>
                        <a:rPr lang="en-US" sz="1800" b="0" u="none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ea typeface="Tahoma" pitchFamily="34" charset="0"/>
                          <a:cs typeface="TH SarabunIT๙" pitchFamily="34" charset="-34"/>
                        </a:rPr>
                        <a:t>http://bps.moph.go.th/new_bps/node/</a:t>
                      </a:r>
                      <a:r>
                        <a:rPr lang="th-TH" sz="1800" b="0" u="none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ea typeface="Tahoma" pitchFamily="34" charset="0"/>
                          <a:cs typeface="TH SarabunIT๙" pitchFamily="34" charset="-34"/>
                        </a:rPr>
                        <a:t>๗๗ </a:t>
                      </a:r>
                    </a:p>
                    <a:p>
                      <a:pPr marL="514350" indent="-514350"/>
                      <a:r>
                        <a:rPr lang="th-TH" sz="1800" b="0" u="none" baseline="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ea typeface="Tahoma" pitchFamily="34" charset="0"/>
                          <a:cs typeface="TH SarabunIT๙" pitchFamily="34" charset="-34"/>
                        </a:rPr>
                        <a:t>เลือกหัวข้อ ข้อมูลจัดทำยุทธศาสตร์ชาติระยะ ๒๐ ปี (ด้านสาธารณสุข)</a:t>
                      </a:r>
                      <a:endParaRPr lang="th-TH" sz="1800" b="0" u="none" dirty="0" smtClean="0">
                        <a:solidFill>
                          <a:schemeClr val="tx1"/>
                        </a:solidFill>
                        <a:latin typeface="TH SarabunIT๙" pitchFamily="34" charset="-34"/>
                        <a:ea typeface="Tahoma" pitchFamily="34" charset="0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16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– 22 มิ.ย. 2559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400072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   3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ประชุมพิจารณาหาข้อสรุปภาพรวมร่วมทุกหน่วยงาน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23 – 30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มิ.ย.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2559</a:t>
                      </a:r>
                      <a:endParaRPr lang="th-TH" sz="1800" b="1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8852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การจัดทำชุดแสดงประสิทธิภาพผลงานตามยุทธศาสตร์ระดับองค์การ (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Corporate Dashboard Setting)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 ระดับภารกิจ/หน่วยงาน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(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Functional Dashboard Setting)</a:t>
                      </a:r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 และการพัฒนาข้อมูลและสารสนเทศสนับสนุนการติดตามประเมินผลตามยุทธศาสตร์ (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Data &amp; Information Supporting)</a:t>
                      </a:r>
                      <a:endParaRPr lang="th-TH" sz="1800" b="1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ก.ค. - ส.ค. 2559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57722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รายงานผลการดำเนินงานต่อผู้บริหาร</a:t>
                      </a:r>
                      <a:r>
                        <a:rPr lang="en-US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: Wednesday meeting, 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การประชุมกระทรวงสาธารณสุข, การประชุมประจำปีกระทรวงสาธารณสุข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ก.ค.</a:t>
                      </a:r>
                      <a:r>
                        <a:rPr lang="th-TH" sz="1800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– ก.ย. 2559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88528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นำเสนอแผนแผนยุทธศาสตร์ชาติ ระยะ 20 ปี พ.ศ. 2560-2579 (ด้านสาธารณสุข) ต่อ ครม. </a:t>
                      </a:r>
                      <a:endParaRPr lang="th-TH" sz="1800" b="1" dirty="0" smtClean="0">
                        <a:latin typeface="TH SarabunIT๙" pitchFamily="34" charset="-34"/>
                        <a:ea typeface="Tahoma" pitchFamily="34" charset="0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ก.ย. 2559</a:t>
                      </a:r>
                      <a:endParaRPr lang="th-TH" sz="1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3507537" y="2142376"/>
            <a:ext cx="2711450" cy="467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97865" y="3500438"/>
            <a:ext cx="940402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Shape 119"/>
          <p:cNvSpPr/>
          <p:nvPr/>
        </p:nvSpPr>
        <p:spPr>
          <a:xfrm>
            <a:off x="0" y="-24"/>
            <a:ext cx="9721850" cy="806508"/>
          </a:xfrm>
          <a:prstGeom prst="rect">
            <a:avLst/>
          </a:prstGeom>
          <a:ln>
            <a:noFill/>
          </a:ln>
          <a:extLst>
            <a:ext uri="{C572A759-6A51-4108-AA02-DFA0A04FC94B}"/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33594" tIns="33594" rIns="33594" bIns="33594" anchor="ctr">
            <a:spAutoFit/>
          </a:bodyPr>
          <a:lstStyle/>
          <a:p>
            <a:pPr algn="ctr"/>
            <a:r>
              <a:rPr lang="th-TH" sz="24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แผนยุทธศาสตร์ชาติ ระยะ 20 ปี พ.ศ. 2560-2579 </a:t>
            </a:r>
          </a:p>
          <a:p>
            <a:pPr algn="ctr"/>
            <a:r>
              <a:rPr lang="th-TH" sz="24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(ด้านสาธารณสุข)</a:t>
            </a:r>
          </a:p>
        </p:txBody>
      </p:sp>
      <p:grpSp>
        <p:nvGrpSpPr>
          <p:cNvPr id="35" name="กลุ่ม 34"/>
          <p:cNvGrpSpPr/>
          <p:nvPr/>
        </p:nvGrpSpPr>
        <p:grpSpPr>
          <a:xfrm>
            <a:off x="574645" y="981061"/>
            <a:ext cx="3343444" cy="376237"/>
            <a:chOff x="574645" y="981061"/>
            <a:chExt cx="3343444" cy="376237"/>
          </a:xfrm>
        </p:grpSpPr>
        <p:sp>
          <p:nvSpPr>
            <p:cNvPr id="2" name="Rounded Rectangle 1"/>
            <p:cNvSpPr/>
            <p:nvPr/>
          </p:nvSpPr>
          <p:spPr>
            <a:xfrm>
              <a:off x="788959" y="981061"/>
              <a:ext cx="3011593" cy="37623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>
                <a:solidFill>
                  <a:schemeClr val="bg1"/>
                </a:solidFill>
              </a:endParaRPr>
            </a:p>
          </p:txBody>
        </p:sp>
        <p:sp>
          <p:nvSpPr>
            <p:cNvPr id="19465" name="Shape 126"/>
            <p:cNvSpPr>
              <a:spLocks noChangeArrowheads="1"/>
            </p:cNvSpPr>
            <p:nvPr/>
          </p:nvSpPr>
          <p:spPr bwMode="auto">
            <a:xfrm>
              <a:off x="574645" y="981061"/>
              <a:ext cx="3343444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3594" tIns="33594" rIns="33594" bIns="33594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th-TH" altLang="th-TH" sz="2000" b="1" dirty="0" smtClean="0">
                  <a:solidFill>
                    <a:schemeClr val="bg1"/>
                  </a:solidFill>
                  <a:latin typeface="TH SarabunIT๙" pitchFamily="34" charset="-34"/>
                  <a:cs typeface="TH SarabunIT๙" pitchFamily="34" charset="-34"/>
                </a:rPr>
                <a:t>1. นโยบายและยุทธศาสตร์ที่เกี่ยวข้อง</a:t>
              </a:r>
            </a:p>
          </p:txBody>
        </p:sp>
      </p:grpSp>
      <p:sp>
        <p:nvSpPr>
          <p:cNvPr id="17422" name="สี่เหลี่ยมผืนผ้า 1"/>
          <p:cNvSpPr>
            <a:spLocks noChangeArrowheads="1"/>
          </p:cNvSpPr>
          <p:nvPr/>
        </p:nvSpPr>
        <p:spPr bwMode="auto">
          <a:xfrm>
            <a:off x="146017" y="1285860"/>
            <a:ext cx="4429156" cy="215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2655" tIns="31327" rIns="62655" bIns="31327">
            <a:spAutoFit/>
          </a:bodyPr>
          <a:lstStyle/>
          <a:p>
            <a:pPr marL="285750" indent="-285750" eaLnBrk="1">
              <a:buFont typeface="Wingdings" pitchFamily="2" charset="2"/>
              <a:buChar char="Ø"/>
            </a:pPr>
            <a:endParaRPr lang="th-TH" altLang="th-TH" sz="1700" b="1" dirty="0" smtClean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marL="285750" indent="-285750" eaLnBrk="1">
              <a:buFont typeface="Wingdings" pitchFamily="2" charset="2"/>
              <a:buChar char="Ø"/>
            </a:pPr>
            <a:r>
              <a:rPr lang="th-TH" altLang="th-TH" sz="17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กรอบทิศทาง นโยบาย แผนพัฒนา ที่เกี่ยวข้อง ทั้งในระดับประเทศ ระดับภูมิภาค และระดับโลก</a:t>
            </a:r>
          </a:p>
          <a:p>
            <a:pPr marL="285750" indent="-285750" eaLnBrk="1"/>
            <a:r>
              <a:rPr lang="th-TH" altLang="th-TH" sz="17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(ระบุ)................................................................................................</a:t>
            </a:r>
          </a:p>
          <a:p>
            <a:pPr marL="285750" indent="-285750" eaLnBrk="1"/>
            <a:r>
              <a:rPr lang="th-TH" altLang="th-TH" sz="17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.........................................................................................................</a:t>
            </a:r>
          </a:p>
          <a:p>
            <a:pPr marL="285750" indent="-285750" eaLnBrk="1">
              <a:buFont typeface="Wingdings" pitchFamily="2" charset="2"/>
              <a:buChar char="Ø"/>
            </a:pPr>
            <a:r>
              <a:rPr lang="th-TH" altLang="th-TH" sz="17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สถานการณ์ แนวโน้ม และการเติบโต(ระบุ)........................................................................................</a:t>
            </a:r>
            <a:r>
              <a:rPr lang="en-US" altLang="th-TH" sz="17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.......</a:t>
            </a:r>
            <a:endParaRPr lang="th-TH" altLang="th-TH" sz="1700" b="1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285750" indent="-285750" eaLnBrk="1"/>
            <a:r>
              <a:rPr lang="th-TH" altLang="th-TH" sz="17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........................................................................................................</a:t>
            </a:r>
            <a:endParaRPr lang="th-TH" altLang="th-TH" sz="1700" b="1" dirty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46281" y="6286520"/>
            <a:ext cx="5429288" cy="4286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dirty="0" smtClean="0">
                <a:latin typeface="TH SarabunIT๙" pitchFamily="34" charset="-34"/>
                <a:cs typeface="TH SarabunIT๙" pitchFamily="34" charset="-34"/>
              </a:rPr>
              <a:t>กรอกข้อมูลรายละเอียด 1 เป้าหมาย/ตัวชี้วัด/แผ่น หรือตามความเหมาะสม</a:t>
            </a:r>
            <a:endParaRPr lang="th-TH" sz="18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8893" y="4143380"/>
            <a:ext cx="92155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>
              <a:buFont typeface="Wingdings" panose="05000000000000000000" pitchFamily="2" charset="2"/>
              <a:buChar char="Ø"/>
              <a:defRPr/>
            </a:pPr>
            <a:r>
              <a:rPr lang="th-TH" alt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แผนงานที่ </a:t>
            </a:r>
            <a:r>
              <a:rPr lang="en-US" alt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altLang="th-TH" sz="16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  <a:sym typeface="Wingdings"/>
              </a:rPr>
              <a:t>ระบุ)...................................................................................................................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  <a:sym typeface="Wingdings"/>
              </a:rPr>
              <a:t>......................................................................................</a:t>
            </a:r>
            <a:endParaRPr lang="th-TH" alt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>
              <a:tabLst>
                <a:tab pos="180975" algn="l"/>
              </a:tabLst>
              <a:defRPr/>
            </a:pP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 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โครงการที่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: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  <a:sym typeface="Wingdings"/>
              </a:rPr>
              <a:t>(ระบุ).................................................................................................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  <a:sym typeface="Wingdings"/>
              </a:rPr>
              <a:t>........................................................................................................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  <a:sym typeface="Wingdings"/>
            </a:endParaRPr>
          </a:p>
          <a:p>
            <a:pPr>
              <a:tabLst>
                <a:tab pos="180975" algn="l"/>
              </a:tabLst>
              <a:defRPr/>
            </a:pP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        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ตัวชี้วัด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(ระบุ).........................................................................................................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.....................................................................................................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tabLst>
                <a:tab pos="180975" algn="l"/>
              </a:tabLst>
              <a:defRPr/>
            </a:pPr>
            <a:endParaRPr lang="th-TH" sz="1600" b="1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>
              <a:tabLst>
                <a:tab pos="180975" algn="l"/>
              </a:tabLst>
              <a:defRPr/>
            </a:pPr>
            <a:endParaRPr lang="th-TH" sz="1600" b="1" dirty="0" smtClean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r>
              <a:rPr lang="th-TH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หน่วยงาน </a:t>
            </a:r>
            <a:r>
              <a:rPr lang="en-US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(ระบุ).......................................................................................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..............................................................................................................................</a:t>
            </a:r>
            <a:endParaRPr lang="th-TH" altLang="th-TH" sz="1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6" name="ตัวยึดหมายเลขภาพนิ่ง 7"/>
          <p:cNvSpPr txBox="1">
            <a:spLocks noGrp="1"/>
          </p:cNvSpPr>
          <p:nvPr/>
        </p:nvSpPr>
        <p:spPr bwMode="auto">
          <a:xfrm>
            <a:off x="8861062" y="6564337"/>
            <a:ext cx="84053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62E4FD0-CE61-4540-827B-8F761AAA79AE}" type="slidenum">
              <a:rPr lang="en-US" sz="1400">
                <a:latin typeface="Tahoma" pitchFamily="34" charset="0"/>
                <a:cs typeface="Tahoma" pitchFamily="34" charset="0"/>
              </a:rPr>
              <a:pPr algn="r"/>
              <a:t>2</a:t>
            </a:fld>
            <a:endParaRPr lang="th-TH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37350" y="71414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IT๙" pitchFamily="34" charset="-34"/>
                <a:cs typeface="TH SarabunIT๙" pitchFamily="34" charset="-34"/>
              </a:rPr>
              <a:t>เอกสารแนบ 2</a:t>
            </a:r>
            <a:endParaRPr lang="th-TH" sz="1600" dirty="0"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36" name="กลุ่ม 35"/>
          <p:cNvGrpSpPr/>
          <p:nvPr/>
        </p:nvGrpSpPr>
        <p:grpSpPr>
          <a:xfrm>
            <a:off x="5789619" y="970176"/>
            <a:ext cx="3011593" cy="406169"/>
            <a:chOff x="5789619" y="970176"/>
            <a:chExt cx="3011593" cy="406169"/>
          </a:xfrm>
        </p:grpSpPr>
        <p:sp>
          <p:nvSpPr>
            <p:cNvPr id="25" name="Rounded Rectangle 1"/>
            <p:cNvSpPr/>
            <p:nvPr/>
          </p:nvSpPr>
          <p:spPr>
            <a:xfrm>
              <a:off x="5789619" y="1000108"/>
              <a:ext cx="3011593" cy="37623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>
                <a:solidFill>
                  <a:schemeClr val="bg1"/>
                </a:solidFill>
              </a:endParaRPr>
            </a:p>
          </p:txBody>
        </p:sp>
        <p:sp>
          <p:nvSpPr>
            <p:cNvPr id="21" name="Shape 128"/>
            <p:cNvSpPr>
              <a:spLocks noChangeArrowheads="1"/>
            </p:cNvSpPr>
            <p:nvPr/>
          </p:nvSpPr>
          <p:spPr bwMode="auto">
            <a:xfrm>
              <a:off x="6515823" y="970176"/>
              <a:ext cx="1988440" cy="375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33594" tIns="33594" rIns="33594" bIns="33594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th-TH" altLang="th-TH" sz="2000" b="1" dirty="0" smtClean="0">
                  <a:solidFill>
                    <a:schemeClr val="bg1"/>
                  </a:solidFill>
                  <a:latin typeface="TH SarabunIT๙" pitchFamily="34" charset="-34"/>
                  <a:cs typeface="TH SarabunIT๙" pitchFamily="34" charset="-34"/>
                </a:rPr>
                <a:t>2. เป้าหมาย/ตัวชี้วัด</a:t>
              </a:r>
            </a:p>
          </p:txBody>
        </p:sp>
      </p:grpSp>
      <p:sp>
        <p:nvSpPr>
          <p:cNvPr id="22" name="Rectangle 12"/>
          <p:cNvSpPr/>
          <p:nvPr/>
        </p:nvSpPr>
        <p:spPr>
          <a:xfrm>
            <a:off x="4932363" y="1357298"/>
            <a:ext cx="4572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h-TH" sz="1600" b="1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เป้าหมา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ยองค์การ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(รายละเอียดตามเอกสารแนบ 1)</a:t>
            </a:r>
            <a:endParaRPr lang="th-TH" sz="1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(ระบุ).........................................................................................................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..</a:t>
            </a:r>
            <a:endParaRPr lang="th-TH" altLang="th-TH" sz="1600" b="1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180975" indent="-180975">
              <a:buFont typeface="Wingdings" panose="05000000000000000000" pitchFamily="2" charset="2"/>
              <a:buChar char="Ø"/>
              <a:defRPr/>
            </a:pP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ตัวชี้วัด องค์การ/ภารกิจ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(รายละเอียดตามเอกสารแนบ 1)</a:t>
            </a:r>
            <a:endParaRPr lang="th-TH" sz="1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(ระบุ).......ตัวชี้วัดและค่าเป้าหมายในแต่ละระยะการพัฒนา........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.....................</a:t>
            </a:r>
            <a:endParaRPr lang="th-TH" altLang="th-TH" sz="1600" b="1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1 </a:t>
            </a:r>
            <a:r>
              <a:rPr lang="en-US" altLang="th-TH" sz="16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altLang="th-TH" sz="1600" b="1" dirty="0" smtClean="0">
                <a:latin typeface="TH SarabunIT๙" pitchFamily="34" charset="-34"/>
                <a:cs typeface="TH SarabunIT๙" pitchFamily="34" charset="-34"/>
              </a:rPr>
              <a:t>ปฏิรูประบบ (พ.ศ.2560-2564) (ระบุ)</a:t>
            </a:r>
            <a:r>
              <a:rPr lang="en-US" altLang="th-TH" sz="1600" b="1" dirty="0" smtClean="0">
                <a:latin typeface="TH SarabunIT๙" pitchFamily="34" charset="-34"/>
                <a:cs typeface="TH SarabunIT๙" pitchFamily="34" charset="-34"/>
              </a:rPr>
              <a:t>……………………………..</a:t>
            </a:r>
            <a:endParaRPr lang="th-TH" alt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2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สร้างความเข้มแข็ง (พ.ศ.2565-2569) (ระบุ)...........................</a:t>
            </a:r>
          </a:p>
          <a:p>
            <a:pPr marL="268288" indent="-268288" algn="thaiDist">
              <a:defRPr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3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สู่ความยั่งยืน (พ.ศ.2570-2574) (ระบุ)...........................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...........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4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เป็น 1 ใน 3 ของเอเชีย (พ.ศ.2575 -2559) (ระบุ)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…………….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80975" indent="-180975">
              <a:defRPr/>
            </a:pPr>
            <a:endParaRPr lang="th-TH" altLang="th-TH" sz="16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4" name="กลุ่ม 33"/>
          <p:cNvGrpSpPr/>
          <p:nvPr/>
        </p:nvGrpSpPr>
        <p:grpSpPr>
          <a:xfrm>
            <a:off x="3360727" y="3643314"/>
            <a:ext cx="3500462" cy="376237"/>
            <a:chOff x="3360727" y="3643314"/>
            <a:chExt cx="3011593" cy="376237"/>
          </a:xfrm>
        </p:grpSpPr>
        <p:sp>
          <p:nvSpPr>
            <p:cNvPr id="31" name="Rounded Rectangle 1"/>
            <p:cNvSpPr/>
            <p:nvPr/>
          </p:nvSpPr>
          <p:spPr>
            <a:xfrm>
              <a:off x="3360727" y="3643314"/>
              <a:ext cx="3011593" cy="37623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 dirty="0">
                <a:solidFill>
                  <a:schemeClr val="bg1"/>
                </a:solidFill>
              </a:endParaRPr>
            </a:p>
          </p:txBody>
        </p:sp>
        <p:sp>
          <p:nvSpPr>
            <p:cNvPr id="19460" name="Shape 128"/>
            <p:cNvSpPr>
              <a:spLocks noChangeArrowheads="1"/>
            </p:cNvSpPr>
            <p:nvPr/>
          </p:nvSpPr>
          <p:spPr bwMode="auto">
            <a:xfrm>
              <a:off x="4159721" y="3643314"/>
              <a:ext cx="2117197" cy="375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square" lIns="33594" tIns="33594" rIns="33594" bIns="33594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th-TH" altLang="th-TH" sz="2000" b="1" dirty="0" smtClean="0">
                  <a:solidFill>
                    <a:schemeClr val="bg1"/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      </a:t>
              </a:r>
              <a:r>
                <a:rPr lang="th-TH" altLang="th-TH" sz="2000" b="1" dirty="0" smtClean="0">
                  <a:solidFill>
                    <a:schemeClr val="bg1"/>
                  </a:solidFill>
                  <a:latin typeface="TH SarabunIT๙" pitchFamily="34" charset="-34"/>
                  <a:cs typeface="TH SarabunIT๙" pitchFamily="34" charset="-34"/>
                </a:rPr>
                <a:t>3. แผนปฏิบัติการ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3186066" y="2678161"/>
            <a:ext cx="3354392" cy="467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6017" y="4357694"/>
            <a:ext cx="940402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3360727" y="4462843"/>
            <a:ext cx="3066122" cy="3762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" name="Rounded Rectangle 1"/>
          <p:cNvSpPr/>
          <p:nvPr/>
        </p:nvSpPr>
        <p:spPr>
          <a:xfrm>
            <a:off x="788959" y="1000108"/>
            <a:ext cx="3011593" cy="37623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19" name="Shape 119"/>
          <p:cNvSpPr/>
          <p:nvPr/>
        </p:nvSpPr>
        <p:spPr>
          <a:xfrm>
            <a:off x="0" y="-24"/>
            <a:ext cx="9721850" cy="806508"/>
          </a:xfrm>
          <a:prstGeom prst="rect">
            <a:avLst/>
          </a:prstGeom>
          <a:ln/>
          <a:extLst>
            <a:ext uri="{C572A759-6A51-4108-AA02-DFA0A04FC94B}"/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33594" tIns="33594" rIns="33594" bIns="33594" anchor="ctr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(ตัวอย่าง) </a:t>
            </a:r>
            <a:r>
              <a:rPr lang="th-TH" sz="24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แผนยุทธศาสตร์ชาติ ระยะ 20 ปี พ.ศ. 2560-2579 </a:t>
            </a:r>
          </a:p>
          <a:p>
            <a:pPr algn="ctr"/>
            <a:r>
              <a:rPr lang="th-TH" sz="24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(ด้านสาธารณสุข)</a:t>
            </a:r>
          </a:p>
        </p:txBody>
      </p:sp>
      <p:sp>
        <p:nvSpPr>
          <p:cNvPr id="19460" name="Shape 128"/>
          <p:cNvSpPr>
            <a:spLocks noChangeArrowheads="1"/>
          </p:cNvSpPr>
          <p:nvPr/>
        </p:nvSpPr>
        <p:spPr bwMode="auto">
          <a:xfrm>
            <a:off x="3860793" y="4482139"/>
            <a:ext cx="2488506" cy="375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594" tIns="33594" rIns="33594" bIns="33594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th-TH" altLang="th-TH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     </a:t>
            </a:r>
            <a:r>
              <a:rPr lang="th-TH" altLang="th-TH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3. แผนปฏิบัติการ</a:t>
            </a:r>
          </a:p>
        </p:txBody>
      </p:sp>
      <p:sp>
        <p:nvSpPr>
          <p:cNvPr id="19465" name="Shape 126"/>
          <p:cNvSpPr>
            <a:spLocks noChangeArrowheads="1"/>
          </p:cNvSpPr>
          <p:nvPr/>
        </p:nvSpPr>
        <p:spPr bwMode="auto">
          <a:xfrm>
            <a:off x="574645" y="981061"/>
            <a:ext cx="3343444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33594" tIns="33594" rIns="33594" bIns="33594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th-TH" altLang="th-TH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1. นโยบายและยุทธศาสตร์ที่เกี่ยวข้อง</a:t>
            </a:r>
          </a:p>
        </p:txBody>
      </p:sp>
      <p:sp>
        <p:nvSpPr>
          <p:cNvPr id="17422" name="สี่เหลี่ยมผืนผ้า 1"/>
          <p:cNvSpPr>
            <a:spLocks noChangeArrowheads="1"/>
          </p:cNvSpPr>
          <p:nvPr/>
        </p:nvSpPr>
        <p:spPr bwMode="auto">
          <a:xfrm>
            <a:off x="146017" y="1215156"/>
            <a:ext cx="4429156" cy="342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2655" tIns="31327" rIns="62655" bIns="31327">
            <a:spAutoFit/>
          </a:bodyPr>
          <a:lstStyle/>
          <a:p>
            <a:pPr marL="285750" indent="-285750" eaLnBrk="1">
              <a:buFont typeface="Wingdings" pitchFamily="2" charset="2"/>
              <a:buChar char="Ø"/>
            </a:pPr>
            <a:endParaRPr lang="th-TH" altLang="th-TH" sz="1600" b="1" dirty="0" smtClean="0">
              <a:latin typeface="Browallia New" pitchFamily="34" charset="-34"/>
              <a:ea typeface="Tahoma" pitchFamily="34" charset="0"/>
              <a:cs typeface="Browallia New" pitchFamily="34" charset="-34"/>
            </a:endParaRPr>
          </a:p>
          <a:p>
            <a:pPr marL="285750" indent="-285750" eaLnBrk="1">
              <a:lnSpc>
                <a:spcPts val="1400"/>
              </a:lnSpc>
              <a:buFont typeface="Wingdings" pitchFamily="2" charset="2"/>
              <a:buChar char="Ø"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กรอบทิศทาง นโยบาย แผนพัฒนา ที่เกี่ยวข้อง ทั้งในระดับประเทศ ระดับภูมิภาค และระดับโลก</a:t>
            </a:r>
          </a:p>
          <a:p>
            <a:pPr marL="285750" indent="-285750" eaLnBrk="1">
              <a:lnSpc>
                <a:spcPts val="1400"/>
              </a:lnSpc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เป้าหมายระดับโลก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: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อัตราตายด้วยเบาหวานของประชากรอายุระหว่าง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30-70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ปี ลดลงร้อยละ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ภายในปี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2568 </a:t>
            </a:r>
            <a:endParaRPr lang="th-TH" altLang="th-TH" sz="1600" b="1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285750" indent="-285750" eaLnBrk="1">
              <a:lnSpc>
                <a:spcPts val="1400"/>
              </a:lnSpc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แผนยุทธศาสตร์สุขภาพดีวิถีชีวิตไทย พ.ศ.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2554-2563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และแผนพัฒนาระบบบริการสุขภาพ สาขา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NCD :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อัตราการเกิดภาวะแทรกซ้อนในผู้ป่วยเบาหวานลดลง, อัตราตายด้วยเบาหวานลดลง, อายุขัยเฉลี่ยของคนไทยที่ปราศจากโรคและภาวะแทรกซ้อนจากเบาหวานเพิ่มขึ้น</a:t>
            </a:r>
          </a:p>
          <a:p>
            <a:pPr marL="285750" indent="-285750" eaLnBrk="1">
              <a:lnSpc>
                <a:spcPts val="1400"/>
              </a:lnSpc>
              <a:buFont typeface="Wingdings" pitchFamily="2" charset="2"/>
              <a:buChar char="Ø"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สถานการณ์ แนวโน้ม และการเติบโต</a:t>
            </a:r>
          </a:p>
          <a:p>
            <a:pPr marL="285750" indent="-285750" eaLnBrk="1">
              <a:lnSpc>
                <a:spcPts val="1400"/>
              </a:lnSpc>
            </a:pP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ปี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2556 DALY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เบาหวาน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: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ชาย อันดับ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3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หญิง อันดับ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 </a:t>
            </a:r>
          </a:p>
          <a:p>
            <a:pPr marL="285750" indent="-285750" eaLnBrk="1">
              <a:lnSpc>
                <a:spcPts val="1400"/>
              </a:lnSpc>
            </a:pP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อัตราตายเบาหวานต่อแสนประชากร ปี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2554=12.5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ปี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2556=11.9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ลดลงร้อยละ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4.8 </a:t>
            </a:r>
          </a:p>
          <a:p>
            <a:pPr marL="285750" indent="-285750" eaLnBrk="1">
              <a:lnSpc>
                <a:spcPts val="1400"/>
              </a:lnSpc>
            </a:pP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-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ประชากรไทย ปี 2552 ประมาณการความสูญเสียทางเศรษฐกิจจากเบาหวาน 24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,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489 ล้านบาท หรือร้อยละ 0.27 ของผลิตภัณฑ์มวลรวมประชาชาติ</a:t>
            </a:r>
            <a:endParaRPr lang="en-US" altLang="th-TH" sz="1600" b="1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285750" indent="-285750" eaLnBrk="1"/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 </a:t>
            </a:r>
            <a:endParaRPr lang="th-TH" altLang="th-TH" sz="1600" b="1" dirty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31901" y="4909902"/>
            <a:ext cx="6572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>
              <a:lnSpc>
                <a:spcPts val="1600"/>
              </a:lnSpc>
              <a:buFont typeface="Wingdings" panose="05000000000000000000" pitchFamily="2" charset="2"/>
              <a:buChar char="Ø"/>
              <a:defRPr/>
            </a:pPr>
            <a:r>
              <a:rPr lang="th-TH" alt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แผนงานที่ </a:t>
            </a:r>
            <a:r>
              <a:rPr lang="en-US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 </a:t>
            </a:r>
            <a:r>
              <a:rPr lang="en-US" alt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altLang="th-TH" sz="1600" b="1" dirty="0" smtClean="0">
                <a:latin typeface="TH SarabunIT๙" pitchFamily="34" charset="-34"/>
                <a:cs typeface="TH SarabunIT๙" pitchFamily="34" charset="-34"/>
              </a:rPr>
              <a:t>ลดเสี่ยง ลดโรค เพิ่มคุณภาพชีวิตผู้ป่วยเบาหวาน</a:t>
            </a:r>
            <a:endParaRPr lang="th-TH" alt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>
              <a:lnSpc>
                <a:spcPts val="1600"/>
              </a:lnSpc>
              <a:tabLst>
                <a:tab pos="180975" algn="l"/>
              </a:tabLst>
              <a:defRPr/>
            </a:pP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 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โครงการที่ </a:t>
            </a:r>
            <a:r>
              <a:rPr lang="en-US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1.1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: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  <a:sym typeface="Wingdings"/>
              </a:rPr>
              <a:t>ลดภาวะแทรกซ้อนและการตายก่อนวัยอันควรจากเบาหวาน</a:t>
            </a:r>
          </a:p>
          <a:p>
            <a:pPr>
              <a:lnSpc>
                <a:spcPts val="1600"/>
              </a:lnSpc>
              <a:tabLst>
                <a:tab pos="180975" algn="l"/>
              </a:tabLst>
              <a:defRPr/>
            </a:pP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  <a:sym typeface="Wingdings"/>
              </a:rPr>
              <a:t>        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ตัวชี้วัด </a:t>
            </a:r>
            <a:r>
              <a:rPr lang="en-US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อัตราผู้ป่วยเบาหวานที่ได้รับการคัดกรองภาวะแทรกซ้อน ตา ไต เท้า หัวใจและหลอดเลือด</a:t>
            </a:r>
            <a:endParaRPr lang="th-TH" sz="1600" b="1" kern="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lnSpc>
                <a:spcPts val="1600"/>
              </a:lnSpc>
              <a:tabLst>
                <a:tab pos="180975" algn="l"/>
              </a:tabLst>
              <a:defRPr/>
            </a:pPr>
            <a:r>
              <a:rPr lang="th-TH" sz="1600" b="1" kern="0" dirty="0" smtClean="0">
                <a:latin typeface="TH SarabunIT๙" pitchFamily="34" charset="-34"/>
                <a:cs typeface="TH SarabunIT๙" pitchFamily="34" charset="-34"/>
              </a:rPr>
              <a:t>        </a:t>
            </a:r>
            <a:r>
              <a:rPr lang="th-TH" sz="1600" b="1" u="sng" kern="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ตัวชี้วัด </a:t>
            </a:r>
            <a:r>
              <a:rPr lang="en-US" sz="1600" b="1" u="sng" kern="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1600" b="1" kern="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1600" b="1" kern="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kern="0" dirty="0" smtClean="0">
                <a:latin typeface="TH SarabunIT๙" pitchFamily="34" charset="-34"/>
                <a:cs typeface="TH SarabunIT๙" pitchFamily="34" charset="-34"/>
              </a:rPr>
              <a:t>อัตราผู้ป่วยเบาหวานที่ไม่มีภาวะแทรกซ้อน/ลดความรุนแรงจากภาวะแทรกซ้อนได้/ลดค่าใช้จ่าย </a:t>
            </a:r>
          </a:p>
          <a:p>
            <a:pPr>
              <a:lnSpc>
                <a:spcPts val="1600"/>
              </a:lnSpc>
              <a:tabLst>
                <a:tab pos="180975" algn="l"/>
              </a:tabLst>
              <a:defRPr/>
            </a:pPr>
            <a:endParaRPr lang="th-TH" sz="1600" b="1" kern="0" dirty="0" smtClean="0">
              <a:latin typeface="TH SarabunIT๙" pitchFamily="34" charset="-34"/>
              <a:cs typeface="TH SarabunIT๙" pitchFamily="34" charset="-34"/>
            </a:endParaRPr>
          </a:p>
          <a:p>
            <a:pPr>
              <a:lnSpc>
                <a:spcPts val="1600"/>
              </a:lnSpc>
              <a:defRPr/>
            </a:pPr>
            <a:r>
              <a:rPr lang="th-TH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หน่วยงาน </a:t>
            </a:r>
            <a:r>
              <a:rPr lang="en-US" alt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กรมการแพทย์ ร่วมกับ กรมควบคุมโรค กรมอนามัย กรมสนับสนุนบริการสุขภาพ</a:t>
            </a:r>
            <a:endParaRPr lang="th-TH" altLang="th-TH" sz="1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6" name="ตัวยึดหมายเลขภาพนิ่ง 7"/>
          <p:cNvSpPr txBox="1">
            <a:spLocks noGrp="1"/>
          </p:cNvSpPr>
          <p:nvPr/>
        </p:nvSpPr>
        <p:spPr bwMode="auto">
          <a:xfrm>
            <a:off x="8861062" y="6564337"/>
            <a:ext cx="84053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62E4FD0-CE61-4540-827B-8F761AAA79AE}" type="slidenum">
              <a:rPr lang="en-US" sz="1400">
                <a:latin typeface="Tahoma" pitchFamily="34" charset="0"/>
                <a:cs typeface="Tahoma" pitchFamily="34" charset="0"/>
              </a:rPr>
              <a:pPr algn="r"/>
              <a:t>3</a:t>
            </a:fld>
            <a:endParaRPr lang="th-TH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0" name="Rounded Rectangle 28"/>
          <p:cNvSpPr/>
          <p:nvPr/>
        </p:nvSpPr>
        <p:spPr>
          <a:xfrm>
            <a:off x="5861057" y="981060"/>
            <a:ext cx="3066122" cy="3762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2" name="Shape 128"/>
          <p:cNvSpPr>
            <a:spLocks noChangeArrowheads="1"/>
          </p:cNvSpPr>
          <p:nvPr/>
        </p:nvSpPr>
        <p:spPr bwMode="auto">
          <a:xfrm>
            <a:off x="6587261" y="981060"/>
            <a:ext cx="1988440" cy="375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33594" tIns="33594" rIns="33594" bIns="33594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th-TH" altLang="th-TH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2. เป้าหมาย/ตัวชี้วัด</a:t>
            </a:r>
          </a:p>
        </p:txBody>
      </p:sp>
      <p:sp>
        <p:nvSpPr>
          <p:cNvPr id="33" name="Rectangle 12"/>
          <p:cNvSpPr/>
          <p:nvPr/>
        </p:nvSpPr>
        <p:spPr>
          <a:xfrm>
            <a:off x="5003801" y="1342613"/>
            <a:ext cx="45720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th-TH" sz="1600" b="1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เป้าหมา</a:t>
            </a: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ยองค์การ</a:t>
            </a:r>
            <a:r>
              <a:rPr lang="th-TH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</a:t>
            </a:r>
            <a:endParaRPr lang="th-TH" sz="1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ประชาชนสุขภาพดี</a:t>
            </a:r>
          </a:p>
          <a:p>
            <a:pPr marL="180975" indent="-180975">
              <a:buFont typeface="Wingdings" panose="05000000000000000000" pitchFamily="2" charset="2"/>
              <a:buChar char="Ø"/>
              <a:defRPr/>
            </a:pPr>
            <a:r>
              <a:rPr lang="th-TH" sz="1600" b="1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ตัวชี้วัด องค์การ/ภารกิจ </a:t>
            </a:r>
            <a:r>
              <a:rPr lang="en-US" sz="1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:</a:t>
            </a:r>
            <a:endParaRPr lang="th-TH" sz="1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ประชาชนมีอายุคาดเฉลี่ยเมื่อแรกเกิดไม่น้อยกว่า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80 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ปี </a:t>
            </a: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   (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Life </a:t>
            </a:r>
            <a:r>
              <a:rPr lang="en-US" altLang="th-TH" sz="1600" b="1" dirty="0" err="1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Expectency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: LE)</a:t>
            </a:r>
            <a:endParaRPr lang="th-TH" altLang="th-TH" sz="1600" b="1" dirty="0" smtClean="0">
              <a:latin typeface="TH SarabunIT๙" pitchFamily="34" charset="-34"/>
              <a:ea typeface="Tahoma" pitchFamily="34" charset="0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  </a:t>
            </a:r>
            <a:r>
              <a:rPr lang="en-US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-</a:t>
            </a:r>
            <a:r>
              <a:rPr lang="th-TH" altLang="th-TH" sz="1600" b="1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ลดอัตราตายก่อนวัยอันควร </a:t>
            </a:r>
            <a:r>
              <a:rPr lang="en-US" altLang="th-TH" sz="1600" b="1" spc="-90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: </a:t>
            </a:r>
            <a:r>
              <a:rPr lang="th-TH" altLang="th-TH" sz="1600" b="1" spc="-90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อัตราการเสียชีวิตจากเบาหวานลดลงร้อยละ </a:t>
            </a:r>
            <a:r>
              <a:rPr lang="en-US" altLang="th-TH" sz="1600" b="1" spc="-90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40</a:t>
            </a:r>
            <a:r>
              <a:rPr lang="th-TH" altLang="th-TH" sz="1600" b="1" spc="-90" dirty="0" smtClean="0">
                <a:latin typeface="TH SarabunIT๙" pitchFamily="34" charset="-34"/>
                <a:ea typeface="Tahoma" pitchFamily="34" charset="0"/>
                <a:cs typeface="TH SarabunIT๙" pitchFamily="34" charset="-34"/>
              </a:rPr>
              <a:t> </a:t>
            </a:r>
          </a:p>
          <a:p>
            <a:pPr marL="268288" indent="-268288" algn="thaiDist">
              <a:defRPr/>
            </a:pPr>
            <a:r>
              <a:rPr lang="th-TH" alt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1 ปฏิรูประบบ (พ.ศ.2560-2564) </a:t>
            </a:r>
            <a:r>
              <a:rPr lang="en-US" altLang="th-TH" sz="16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altLang="th-TH" sz="1600" b="1" dirty="0" smtClean="0">
                <a:latin typeface="TH SarabunIT๙" pitchFamily="34" charset="-34"/>
                <a:cs typeface="TH SarabunIT๙" pitchFamily="34" charset="-34"/>
              </a:rPr>
              <a:t>ลดลงร้อยละ </a:t>
            </a:r>
            <a:r>
              <a:rPr lang="en-US" altLang="th-TH" sz="1600" b="1" dirty="0" smtClean="0">
                <a:latin typeface="TH SarabunIT๙" pitchFamily="34" charset="-34"/>
                <a:cs typeface="TH SarabunIT๙" pitchFamily="34" charset="-34"/>
              </a:rPr>
              <a:t>10</a:t>
            </a:r>
            <a:endParaRPr lang="th-TH" alt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2 สร้างความเข้มแข็ง (พ.ศ.2565-2569)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 ลดลงร้อยละ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25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3 สู่ความยั่งยืน (พ.ศ.2570-2574)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 ลดลงร้อยละ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35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268288" indent="-268288" algn="thaiDist">
              <a:defRPr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ระยะที่ 4 เป็น 1 ใน 3 ของเอเชีย (พ.ศ.2575 -2559)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th-TH" sz="1600" b="1" smtClean="0">
                <a:latin typeface="TH SarabunIT๙" pitchFamily="34" charset="-34"/>
                <a:cs typeface="TH SarabunIT๙" pitchFamily="34" charset="-34"/>
              </a:rPr>
              <a:t> ลดลง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40</a:t>
            </a: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80975" indent="-180975">
              <a:defRPr/>
            </a:pPr>
            <a:endParaRPr lang="th-TH" altLang="th-TH" sz="1600" b="1" dirty="0" smtClean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40491" y="0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IT๙" pitchFamily="34" charset="-34"/>
                <a:cs typeface="TH SarabunIT๙" pitchFamily="34" charset="-34"/>
              </a:rPr>
              <a:t>เอกสารแนบ 2</a:t>
            </a:r>
            <a:endParaRPr lang="th-TH" sz="1600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855</Words>
  <Application>Microsoft Office PowerPoint</Application>
  <PresentationFormat>กำหนดเอง</PresentationFormat>
  <Paragraphs>96</Paragraphs>
  <Slides>3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ภาพนิ่ง 1</vt:lpstr>
      <vt:lpstr>ภาพนิ่ง 2</vt:lpstr>
      <vt:lpstr>ภาพนิ่ง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User</dc:creator>
  <cp:lastModifiedBy>WAN</cp:lastModifiedBy>
  <cp:revision>238</cp:revision>
  <cp:lastPrinted>2016-01-11T06:15:33Z</cp:lastPrinted>
  <dcterms:created xsi:type="dcterms:W3CDTF">2016-01-10T11:07:36Z</dcterms:created>
  <dcterms:modified xsi:type="dcterms:W3CDTF">2016-06-20T03:35:08Z</dcterms:modified>
</cp:coreProperties>
</file>